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5143500" cx="9144000"/>
  <p:notesSz cx="6858000" cy="9144000"/>
  <p:embeddedFontLst>
    <p:embeddedFont>
      <p:font typeface="Proxima Nova"/>
      <p:regular r:id="rId27"/>
      <p:bold r:id="rId28"/>
      <p:italic r:id="rId29"/>
      <p:boldItalic r:id="rId30"/>
    </p:embeddedFont>
    <p:embeddedFont>
      <p:font typeface="Lobster"/>
      <p:regular r:id="rId31"/>
    </p:embeddedFont>
    <p:embeddedFont>
      <p:font typeface="Merriweather"/>
      <p:regular r:id="rId32"/>
      <p:bold r:id="rId33"/>
      <p:italic r:id="rId34"/>
      <p:boldItalic r:id="rId35"/>
    </p:embeddedFont>
    <p:embeddedFont>
      <p:font typeface="Alfa Slab One"/>
      <p:regular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ProximaNova-bold.fntdata"/><Relationship Id="rId27" Type="http://schemas.openxmlformats.org/officeDocument/2006/relationships/font" Target="fonts/ProximaNova-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ProximaNova-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obster-regular.fntdata"/><Relationship Id="rId30" Type="http://schemas.openxmlformats.org/officeDocument/2006/relationships/font" Target="fonts/ProximaNova-boldItalic.fntdata"/><Relationship Id="rId11" Type="http://schemas.openxmlformats.org/officeDocument/2006/relationships/slide" Target="slides/slide7.xml"/><Relationship Id="rId33" Type="http://schemas.openxmlformats.org/officeDocument/2006/relationships/font" Target="fonts/Merriweather-bold.fntdata"/><Relationship Id="rId10" Type="http://schemas.openxmlformats.org/officeDocument/2006/relationships/slide" Target="slides/slide6.xml"/><Relationship Id="rId32" Type="http://schemas.openxmlformats.org/officeDocument/2006/relationships/font" Target="fonts/Merriweather-regular.fntdata"/><Relationship Id="rId13" Type="http://schemas.openxmlformats.org/officeDocument/2006/relationships/slide" Target="slides/slide9.xml"/><Relationship Id="rId35" Type="http://schemas.openxmlformats.org/officeDocument/2006/relationships/font" Target="fonts/Merriweather-boldItalic.fntdata"/><Relationship Id="rId12" Type="http://schemas.openxmlformats.org/officeDocument/2006/relationships/slide" Target="slides/slide8.xml"/><Relationship Id="rId34" Type="http://schemas.openxmlformats.org/officeDocument/2006/relationships/font" Target="fonts/Merriweather-italic.fntdata"/><Relationship Id="rId15" Type="http://schemas.openxmlformats.org/officeDocument/2006/relationships/slide" Target="slides/slide11.xml"/><Relationship Id="rId14" Type="http://schemas.openxmlformats.org/officeDocument/2006/relationships/slide" Target="slides/slide10.xml"/><Relationship Id="rId36" Type="http://schemas.openxmlformats.org/officeDocument/2006/relationships/font" Target="fonts/AlfaSlabOne-regular.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44784abca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g44784abca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7c1ff66bf3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7c1ff66bf3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c0e6962ac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c0e6962ac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7c1ff66bf3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7c1ff66bf3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8a070db4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8a070db4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0c5f19e251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10c5f19e251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65399a78f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65399a78f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7c1ff66bf3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7c1ff66bf3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7c1ff66bf3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7c1ff66bf3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7c33fc994d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7c33fc994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9851d2456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9851d2456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4d954997d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4d954997d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651e4f7a48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651e4f7a48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10c5f19e251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10c5f19e251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10c5f19e251_0_3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10c5f19e251_0_3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0c5f19e25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10c5f19e25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ad28fafc6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2ad28fafc6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ad28fafc6b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ad28fafc6b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ad28fafc6b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ad28fafc6b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ad28fafc6b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ad28fafc6b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ad28fafc6b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ad28fafc6b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ad28fafc6b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ad28fafc6b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gradFill>
          <a:gsLst>
            <a:gs pos="0">
              <a:srgbClr val="F2F2F2"/>
            </a:gs>
            <a:gs pos="100000">
              <a:srgbClr val="A6A6A6"/>
            </a:gs>
          </a:gsLst>
          <a:lin ang="5400012" scaled="0"/>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0.jpg"/><Relationship Id="rId4" Type="http://schemas.openxmlformats.org/officeDocument/2006/relationships/image" Target="../media/image22.jpg"/><Relationship Id="rId5"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1.png"/><Relationship Id="rId4" Type="http://schemas.openxmlformats.org/officeDocument/2006/relationships/image" Target="../media/image13.png"/><Relationship Id="rId5"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8.png"/><Relationship Id="rId4" Type="http://schemas.openxmlformats.org/officeDocument/2006/relationships/image" Target="../media/image17.png"/><Relationship Id="rId5" Type="http://schemas.openxmlformats.org/officeDocument/2006/relationships/image" Target="../media/image14.png"/><Relationship Id="rId6"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8.png"/><Relationship Id="rId4" Type="http://schemas.openxmlformats.org/officeDocument/2006/relationships/image" Target="../media/image17.png"/><Relationship Id="rId5" Type="http://schemas.openxmlformats.org/officeDocument/2006/relationships/image" Target="../media/image14.png"/><Relationship Id="rId6"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hyperlink" Target="https://drive.google.com/file/d/18BgqiIWV8SQ2bidqOegY-y-c6htpshxh/view?usp=sharin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5" name="Shape 55"/>
        <p:cNvGrpSpPr/>
        <p:nvPr/>
      </p:nvGrpSpPr>
      <p:grpSpPr>
        <a:xfrm>
          <a:off x="0" y="0"/>
          <a:ext cx="0" cy="0"/>
          <a:chOff x="0" y="0"/>
          <a:chExt cx="0" cy="0"/>
        </a:xfrm>
      </p:grpSpPr>
      <p:pic>
        <p:nvPicPr>
          <p:cNvPr id="56" name="Google Shape;56;p13"/>
          <p:cNvPicPr preferRelativeResize="0"/>
          <p:nvPr/>
        </p:nvPicPr>
        <p:blipFill>
          <a:blip r:embed="rId3">
            <a:alphaModFix/>
          </a:blip>
          <a:stretch>
            <a:fillRect/>
          </a:stretch>
        </p:blipFill>
        <p:spPr>
          <a:xfrm>
            <a:off x="1010325" y="1596750"/>
            <a:ext cx="6853300" cy="2502750"/>
          </a:xfrm>
          <a:prstGeom prst="rect">
            <a:avLst/>
          </a:prstGeom>
          <a:noFill/>
          <a:ln>
            <a:noFill/>
          </a:ln>
        </p:spPr>
      </p:pic>
      <p:pic>
        <p:nvPicPr>
          <p:cNvPr id="57" name="Google Shape;57;p13"/>
          <p:cNvPicPr preferRelativeResize="0"/>
          <p:nvPr/>
        </p:nvPicPr>
        <p:blipFill>
          <a:blip r:embed="rId4">
            <a:alphaModFix/>
          </a:blip>
          <a:stretch>
            <a:fillRect/>
          </a:stretch>
        </p:blipFill>
        <p:spPr>
          <a:xfrm>
            <a:off x="-106000" y="2484350"/>
            <a:ext cx="2847300" cy="2847300"/>
          </a:xfrm>
          <a:prstGeom prst="rect">
            <a:avLst/>
          </a:prstGeom>
          <a:noFill/>
          <a:ln>
            <a:noFill/>
          </a:ln>
        </p:spPr>
      </p:pic>
      <p:sp>
        <p:nvSpPr>
          <p:cNvPr id="58" name="Google Shape;58;p13"/>
          <p:cNvSpPr txBox="1"/>
          <p:nvPr/>
        </p:nvSpPr>
        <p:spPr>
          <a:xfrm>
            <a:off x="204300" y="3779925"/>
            <a:ext cx="8939700" cy="975000"/>
          </a:xfrm>
          <a:prstGeom prst="rect">
            <a:avLst/>
          </a:prstGeom>
          <a:noFill/>
          <a:ln>
            <a:noFill/>
          </a:ln>
        </p:spPr>
        <p:txBody>
          <a:bodyPr anchorCtr="0" anchor="ctr" bIns="91425" lIns="91425" spcFirstLastPara="1" rIns="91425" wrap="square" tIns="91425">
            <a:noAutofit/>
          </a:bodyPr>
          <a:lstStyle/>
          <a:p>
            <a:pPr indent="0" lvl="0" marL="0" rtl="0" algn="ctr">
              <a:lnSpc>
                <a:spcPct val="120000"/>
              </a:lnSpc>
              <a:spcBef>
                <a:spcPts val="0"/>
              </a:spcBef>
              <a:spcAft>
                <a:spcPts val="0"/>
              </a:spcAft>
              <a:buNone/>
            </a:pPr>
            <a:r>
              <a:t/>
            </a:r>
            <a:endParaRPr sz="5400">
              <a:solidFill>
                <a:srgbClr val="1C3AA9"/>
              </a:solidFill>
              <a:latin typeface="Alfa Slab One"/>
              <a:ea typeface="Alfa Slab One"/>
              <a:cs typeface="Alfa Slab One"/>
              <a:sym typeface="Alfa Slab One"/>
            </a:endParaRPr>
          </a:p>
          <a:p>
            <a:pPr indent="0" lvl="0" marL="0" rtl="0" algn="ctr">
              <a:lnSpc>
                <a:spcPct val="138000"/>
              </a:lnSpc>
              <a:spcBef>
                <a:spcPts val="0"/>
              </a:spcBef>
              <a:spcAft>
                <a:spcPts val="0"/>
              </a:spcAft>
              <a:buNone/>
            </a:pPr>
            <a:r>
              <a:rPr lang="en" sz="1600">
                <a:latin typeface="Merriweather"/>
                <a:ea typeface="Merriweather"/>
                <a:cs typeface="Merriweather"/>
                <a:sym typeface="Merriweather"/>
              </a:rPr>
              <a:t>EAGLES ARE:</a:t>
            </a:r>
            <a:endParaRPr sz="1600">
              <a:latin typeface="Merriweather"/>
              <a:ea typeface="Merriweather"/>
              <a:cs typeface="Merriweather"/>
              <a:sym typeface="Merriweather"/>
            </a:endParaRPr>
          </a:p>
          <a:p>
            <a:pPr indent="0" lvl="0" marL="0" rtl="0" algn="ctr">
              <a:lnSpc>
                <a:spcPct val="138000"/>
              </a:lnSpc>
              <a:spcBef>
                <a:spcPts val="600"/>
              </a:spcBef>
              <a:spcAft>
                <a:spcPts val="0"/>
              </a:spcAft>
              <a:buNone/>
            </a:pPr>
            <a:r>
              <a:rPr b="1" lang="en">
                <a:solidFill>
                  <a:srgbClr val="1C3AA9"/>
                </a:solidFill>
                <a:latin typeface="Merriweather"/>
                <a:ea typeface="Merriweather"/>
                <a:cs typeface="Merriweather"/>
                <a:sym typeface="Merriweather"/>
              </a:rPr>
              <a:t>T</a:t>
            </a:r>
            <a:r>
              <a:rPr lang="en">
                <a:latin typeface="Merriweather"/>
                <a:ea typeface="Merriweather"/>
                <a:cs typeface="Merriweather"/>
                <a:sym typeface="Merriweather"/>
              </a:rPr>
              <a:t>rustworthy </a:t>
            </a:r>
            <a:r>
              <a:rPr b="1" lang="en">
                <a:solidFill>
                  <a:srgbClr val="1C3AA9"/>
                </a:solidFill>
                <a:latin typeface="Merriweather"/>
                <a:ea typeface="Merriweather"/>
                <a:cs typeface="Merriweather"/>
                <a:sym typeface="Merriweather"/>
              </a:rPr>
              <a:t>A</a:t>
            </a:r>
            <a:r>
              <a:rPr lang="en">
                <a:latin typeface="Merriweather"/>
                <a:ea typeface="Merriweather"/>
                <a:cs typeface="Merriweather"/>
                <a:sym typeface="Merriweather"/>
              </a:rPr>
              <a:t>ccepting </a:t>
            </a:r>
            <a:r>
              <a:rPr b="1" lang="en">
                <a:solidFill>
                  <a:srgbClr val="1C3AA9"/>
                </a:solidFill>
                <a:latin typeface="Merriweather"/>
                <a:ea typeface="Merriweather"/>
                <a:cs typeface="Merriweather"/>
                <a:sym typeface="Merriweather"/>
              </a:rPr>
              <a:t>L</a:t>
            </a:r>
            <a:r>
              <a:rPr lang="en">
                <a:latin typeface="Merriweather"/>
                <a:ea typeface="Merriweather"/>
                <a:cs typeface="Merriweather"/>
                <a:sym typeface="Merriweather"/>
              </a:rPr>
              <a:t>eading </a:t>
            </a:r>
            <a:r>
              <a:rPr b="1" lang="en">
                <a:solidFill>
                  <a:srgbClr val="1C3AA9"/>
                </a:solidFill>
                <a:latin typeface="Merriweather"/>
                <a:ea typeface="Merriweather"/>
                <a:cs typeface="Merriweather"/>
                <a:sym typeface="Merriweather"/>
              </a:rPr>
              <a:t>O</a:t>
            </a:r>
            <a:r>
              <a:rPr lang="en">
                <a:latin typeface="Merriweather"/>
                <a:ea typeface="Merriweather"/>
                <a:cs typeface="Merriweather"/>
                <a:sym typeface="Merriweather"/>
              </a:rPr>
              <a:t>ptimistic </a:t>
            </a:r>
            <a:r>
              <a:rPr b="1" lang="en">
                <a:solidFill>
                  <a:srgbClr val="1C3AA9"/>
                </a:solidFill>
                <a:latin typeface="Merriweather"/>
                <a:ea typeface="Merriweather"/>
                <a:cs typeface="Merriweather"/>
                <a:sym typeface="Merriweather"/>
              </a:rPr>
              <a:t>N</a:t>
            </a:r>
            <a:r>
              <a:rPr lang="en">
                <a:latin typeface="Merriweather"/>
                <a:ea typeface="Merriweather"/>
                <a:cs typeface="Merriweather"/>
                <a:sym typeface="Merriweather"/>
              </a:rPr>
              <a:t>oble </a:t>
            </a:r>
            <a:r>
              <a:rPr b="1" lang="en">
                <a:solidFill>
                  <a:srgbClr val="1C3AA9"/>
                </a:solidFill>
                <a:latin typeface="Merriweather"/>
                <a:ea typeface="Merriweather"/>
                <a:cs typeface="Merriweather"/>
                <a:sym typeface="Merriweather"/>
              </a:rPr>
              <a:t>S</a:t>
            </a:r>
            <a:r>
              <a:rPr lang="en">
                <a:latin typeface="Merriweather"/>
                <a:ea typeface="Merriweather"/>
                <a:cs typeface="Merriweather"/>
                <a:sym typeface="Merriweather"/>
              </a:rPr>
              <a:t>cholarly</a:t>
            </a:r>
            <a:endParaRPr>
              <a:latin typeface="Merriweather"/>
              <a:ea typeface="Merriweather"/>
              <a:cs typeface="Merriweather"/>
              <a:sym typeface="Merriweather"/>
            </a:endParaRPr>
          </a:p>
          <a:p>
            <a:pPr indent="0" lvl="0" marL="0" rtl="0" algn="l">
              <a:lnSpc>
                <a:spcPct val="115000"/>
              </a:lnSpc>
              <a:spcBef>
                <a:spcPts val="600"/>
              </a:spcBef>
              <a:spcAft>
                <a:spcPts val="0"/>
              </a:spcAft>
              <a:buNone/>
            </a:pPr>
            <a:r>
              <a:t/>
            </a:r>
            <a:endParaRPr>
              <a:latin typeface="Merriweather"/>
              <a:ea typeface="Merriweather"/>
              <a:cs typeface="Merriweather"/>
              <a:sym typeface="Merriweather"/>
            </a:endParaRPr>
          </a:p>
          <a:p>
            <a:pPr indent="0" lvl="0" marL="0" rtl="0" algn="l">
              <a:spcBef>
                <a:spcPts val="0"/>
              </a:spcBef>
              <a:spcAft>
                <a:spcPts val="0"/>
              </a:spcAft>
              <a:buNone/>
            </a:pPr>
            <a:r>
              <a:t/>
            </a:r>
            <a:endParaRPr>
              <a:latin typeface="Merriweather"/>
              <a:ea typeface="Merriweather"/>
              <a:cs typeface="Merriweather"/>
              <a:sym typeface="Merriweather"/>
            </a:endParaRPr>
          </a:p>
        </p:txBody>
      </p:sp>
      <p:sp>
        <p:nvSpPr>
          <p:cNvPr id="59" name="Google Shape;59;p13"/>
          <p:cNvSpPr txBox="1"/>
          <p:nvPr/>
        </p:nvSpPr>
        <p:spPr>
          <a:xfrm>
            <a:off x="60900" y="91850"/>
            <a:ext cx="9022200" cy="1074000"/>
          </a:xfrm>
          <a:prstGeom prst="rect">
            <a:avLst/>
          </a:prstGeom>
          <a:noFill/>
          <a:ln>
            <a:noFill/>
          </a:ln>
        </p:spPr>
        <p:txBody>
          <a:bodyPr anchorCtr="0" anchor="t" bIns="91425" lIns="91425" spcFirstLastPara="1" rIns="91425" wrap="square" tIns="91425">
            <a:noAutofit/>
          </a:bodyPr>
          <a:lstStyle/>
          <a:p>
            <a:pPr indent="0" lvl="0" marL="0" rtl="0" algn="ctr">
              <a:lnSpc>
                <a:spcPct val="120000"/>
              </a:lnSpc>
              <a:spcBef>
                <a:spcPts val="0"/>
              </a:spcBef>
              <a:spcAft>
                <a:spcPts val="0"/>
              </a:spcAft>
              <a:buNone/>
            </a:pPr>
            <a:r>
              <a:rPr lang="en" sz="5400">
                <a:solidFill>
                  <a:srgbClr val="1C3AA9"/>
                </a:solidFill>
                <a:latin typeface="Alfa Slab One"/>
                <a:ea typeface="Alfa Slab One"/>
                <a:cs typeface="Alfa Slab One"/>
                <a:sym typeface="Alfa Slab One"/>
              </a:rPr>
              <a:t>MPJH Course Selection</a:t>
            </a:r>
            <a:endParaRPr/>
          </a:p>
        </p:txBody>
      </p:sp>
      <p:sp>
        <p:nvSpPr>
          <p:cNvPr id="60" name="Google Shape;60;p13"/>
          <p:cNvSpPr txBox="1"/>
          <p:nvPr/>
        </p:nvSpPr>
        <p:spPr>
          <a:xfrm>
            <a:off x="1875875" y="1066875"/>
            <a:ext cx="5122200" cy="657000"/>
          </a:xfrm>
          <a:prstGeom prst="rect">
            <a:avLst/>
          </a:prstGeom>
          <a:noFill/>
          <a:ln>
            <a:noFill/>
          </a:ln>
        </p:spPr>
        <p:txBody>
          <a:bodyPr anchorCtr="0" anchor="t" bIns="91425" lIns="91425" spcFirstLastPara="1" rIns="91425" wrap="square" tIns="91425">
            <a:noAutofit/>
          </a:bodyPr>
          <a:lstStyle/>
          <a:p>
            <a:pPr indent="0" lvl="0" marL="0" rtl="0" algn="ctr">
              <a:lnSpc>
                <a:spcPct val="120000"/>
              </a:lnSpc>
              <a:spcBef>
                <a:spcPts val="0"/>
              </a:spcBef>
              <a:spcAft>
                <a:spcPts val="0"/>
              </a:spcAft>
              <a:buNone/>
            </a:pPr>
            <a:r>
              <a:rPr b="1" lang="en" sz="2400">
                <a:solidFill>
                  <a:srgbClr val="1C3AA9"/>
                </a:solidFill>
                <a:latin typeface="Proxima Nova"/>
                <a:ea typeface="Proxima Nova"/>
                <a:cs typeface="Proxima Nova"/>
                <a:sym typeface="Proxima Nova"/>
              </a:rPr>
              <a:t>Incoming 8th grade</a:t>
            </a:r>
            <a:endParaRPr b="1" sz="2400">
              <a:solidFill>
                <a:srgbClr val="1C3AA9"/>
              </a:solidFill>
              <a:latin typeface="Proxima Nova"/>
              <a:ea typeface="Proxima Nova"/>
              <a:cs typeface="Proxima Nova"/>
              <a:sym typeface="Proxima Nova"/>
            </a:endParaRPr>
          </a:p>
          <a:p>
            <a:pPr indent="0" lvl="0" marL="0" rtl="0" algn="l">
              <a:spcBef>
                <a:spcPts val="0"/>
              </a:spcBef>
              <a:spcAft>
                <a:spcPts val="0"/>
              </a:spcAft>
              <a:buNone/>
            </a:pPr>
            <a:r>
              <a:t/>
            </a:r>
            <a:endParaRPr/>
          </a:p>
        </p:txBody>
      </p:sp>
      <p:sp>
        <p:nvSpPr>
          <p:cNvPr id="61" name="Google Shape;61;p13"/>
          <p:cNvSpPr/>
          <p:nvPr/>
        </p:nvSpPr>
        <p:spPr>
          <a:xfrm>
            <a:off x="102150" y="91850"/>
            <a:ext cx="8939700" cy="4945800"/>
          </a:xfrm>
          <a:prstGeom prst="rect">
            <a:avLst/>
          </a:prstGeom>
          <a:noFill/>
          <a:ln cap="flat" cmpd="sng" w="7620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2"/>
          <p:cNvSpPr txBox="1"/>
          <p:nvPr>
            <p:ph type="title"/>
          </p:nvPr>
        </p:nvSpPr>
        <p:spPr>
          <a:xfrm>
            <a:off x="311700" y="2304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chemeClr val="accent5"/>
                </a:solidFill>
              </a:rPr>
              <a:t>Three Class Formats</a:t>
            </a:r>
            <a:endParaRPr sz="3600">
              <a:solidFill>
                <a:schemeClr val="accent5"/>
              </a:solidFill>
            </a:endParaRPr>
          </a:p>
        </p:txBody>
      </p:sp>
      <p:sp>
        <p:nvSpPr>
          <p:cNvPr id="119" name="Google Shape;119;p22"/>
          <p:cNvSpPr txBox="1"/>
          <p:nvPr>
            <p:ph idx="1" type="body"/>
          </p:nvPr>
        </p:nvSpPr>
        <p:spPr>
          <a:xfrm>
            <a:off x="335925" y="1117150"/>
            <a:ext cx="8520600" cy="368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chemeClr val="accent5"/>
                </a:solidFill>
              </a:rPr>
              <a:t>Academic </a:t>
            </a:r>
            <a:r>
              <a:rPr lang="en" sz="2000">
                <a:solidFill>
                  <a:schemeClr val="accent5"/>
                </a:solidFill>
              </a:rPr>
              <a:t>– For everyone, on grade level, more time to review concepts, more tutoring provided, prepares students for college as well as other post secondary education</a:t>
            </a:r>
            <a:endParaRPr sz="2000">
              <a:solidFill>
                <a:schemeClr val="accent5"/>
              </a:solidFill>
            </a:endParaRPr>
          </a:p>
          <a:p>
            <a:pPr indent="0" lvl="0" marL="0" rtl="0" algn="l">
              <a:spcBef>
                <a:spcPts val="1600"/>
              </a:spcBef>
              <a:spcAft>
                <a:spcPts val="0"/>
              </a:spcAft>
              <a:buNone/>
            </a:pPr>
            <a:r>
              <a:rPr b="1" lang="en" sz="2000">
                <a:solidFill>
                  <a:schemeClr val="accent5"/>
                </a:solidFill>
              </a:rPr>
              <a:t>KAP </a:t>
            </a:r>
            <a:r>
              <a:rPr b="1" i="1" lang="en" sz="2000">
                <a:solidFill>
                  <a:schemeClr val="accent5"/>
                </a:solidFill>
              </a:rPr>
              <a:t>(</a:t>
            </a:r>
            <a:r>
              <a:rPr b="1" i="1" lang="en" sz="2000">
                <a:solidFill>
                  <a:srgbClr val="1C3AA9"/>
                </a:solidFill>
              </a:rPr>
              <a:t>Katy </a:t>
            </a:r>
            <a:r>
              <a:rPr b="1" i="1" lang="en" sz="2000">
                <a:solidFill>
                  <a:schemeClr val="accent5"/>
                </a:solidFill>
              </a:rPr>
              <a:t>Advanced Program</a:t>
            </a:r>
            <a:r>
              <a:rPr b="1" i="1" lang="en" sz="2000">
                <a:solidFill>
                  <a:schemeClr val="accent5"/>
                </a:solidFill>
              </a:rPr>
              <a:t> - formerly called Pre-AP</a:t>
            </a:r>
            <a:r>
              <a:rPr b="1" i="1" lang="en" sz="2000">
                <a:solidFill>
                  <a:schemeClr val="accent5"/>
                </a:solidFill>
              </a:rPr>
              <a:t>)</a:t>
            </a:r>
            <a:r>
              <a:rPr lang="en" sz="2000">
                <a:solidFill>
                  <a:schemeClr val="accent5"/>
                </a:solidFill>
              </a:rPr>
              <a:t>– More challenging, faster pace,  requires independent learning, prepares students for AP classes in high school </a:t>
            </a:r>
            <a:r>
              <a:rPr b="1" lang="en" sz="2000">
                <a:solidFill>
                  <a:schemeClr val="accent5"/>
                </a:solidFill>
              </a:rPr>
              <a:t>*Recommend current average of 85 or higher in specific subject grade</a:t>
            </a:r>
            <a:endParaRPr b="1" sz="2000">
              <a:solidFill>
                <a:schemeClr val="accent5"/>
              </a:solidFill>
            </a:endParaRPr>
          </a:p>
          <a:p>
            <a:pPr indent="0" lvl="0" marL="0" rtl="0" algn="l">
              <a:spcBef>
                <a:spcPts val="1600"/>
              </a:spcBef>
              <a:spcAft>
                <a:spcPts val="1600"/>
              </a:spcAft>
              <a:buNone/>
            </a:pPr>
            <a:r>
              <a:rPr b="1" lang="en" sz="2000">
                <a:solidFill>
                  <a:schemeClr val="accent5"/>
                </a:solidFill>
              </a:rPr>
              <a:t>GT</a:t>
            </a:r>
            <a:r>
              <a:rPr lang="en" sz="2000">
                <a:solidFill>
                  <a:schemeClr val="accent5"/>
                </a:solidFill>
              </a:rPr>
              <a:t> – Must be currently screened and identified </a:t>
            </a:r>
            <a:endParaRPr sz="2000">
              <a:solidFill>
                <a:srgbClr val="073763"/>
              </a:solidFill>
            </a:endParaRPr>
          </a:p>
        </p:txBody>
      </p:sp>
      <p:cxnSp>
        <p:nvCxnSpPr>
          <p:cNvPr id="120" name="Google Shape;120;p22"/>
          <p:cNvCxnSpPr/>
          <p:nvPr/>
        </p:nvCxnSpPr>
        <p:spPr>
          <a:xfrm>
            <a:off x="454500" y="936588"/>
            <a:ext cx="8235000" cy="47100"/>
          </a:xfrm>
          <a:prstGeom prst="straightConnector1">
            <a:avLst/>
          </a:prstGeom>
          <a:noFill/>
          <a:ln cap="flat" cmpd="sng" w="76200">
            <a:solidFill>
              <a:srgbClr val="FFFFFF"/>
            </a:solidFill>
            <a:prstDash val="solid"/>
            <a:round/>
            <a:headEnd len="med" w="med" type="none"/>
            <a:tailEnd len="med" w="med"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3"/>
          <p:cNvSpPr txBox="1"/>
          <p:nvPr>
            <p:ph type="title"/>
          </p:nvPr>
        </p:nvSpPr>
        <p:spPr>
          <a:xfrm>
            <a:off x="311700" y="240125"/>
            <a:ext cx="8520600" cy="572700"/>
          </a:xfrm>
          <a:prstGeom prst="rect">
            <a:avLst/>
          </a:prstGeom>
        </p:spPr>
        <p:txBody>
          <a:bodyPr anchorCtr="0" anchor="t" bIns="91425" lIns="91425" spcFirstLastPara="1" rIns="91425" wrap="square" tIns="91425">
            <a:noAutofit/>
          </a:bodyPr>
          <a:lstStyle/>
          <a:p>
            <a:pPr indent="0" lvl="0" marL="0" rtl="0" algn="ctr">
              <a:lnSpc>
                <a:spcPct val="120000"/>
              </a:lnSpc>
              <a:spcBef>
                <a:spcPts val="0"/>
              </a:spcBef>
              <a:spcAft>
                <a:spcPts val="0"/>
              </a:spcAft>
              <a:buNone/>
            </a:pPr>
            <a:r>
              <a:rPr lang="en">
                <a:solidFill>
                  <a:schemeClr val="accent5"/>
                </a:solidFill>
              </a:rPr>
              <a:t>Academic Math or High school Algebra</a:t>
            </a:r>
            <a:endParaRPr>
              <a:solidFill>
                <a:schemeClr val="accent5"/>
              </a:solidFill>
            </a:endParaRPr>
          </a:p>
          <a:p>
            <a:pPr indent="0" lvl="0" marL="0" rtl="0" algn="l">
              <a:lnSpc>
                <a:spcPct val="115000"/>
              </a:lnSpc>
              <a:spcBef>
                <a:spcPts val="0"/>
              </a:spcBef>
              <a:spcAft>
                <a:spcPts val="0"/>
              </a:spcAft>
              <a:buNone/>
            </a:pPr>
            <a:r>
              <a:t/>
            </a:r>
            <a:endParaRPr>
              <a:solidFill>
                <a:srgbClr val="A61C00"/>
              </a:solidFill>
            </a:endParaRPr>
          </a:p>
          <a:p>
            <a:pPr indent="0" lvl="0" marL="0" rtl="0" algn="l">
              <a:spcBef>
                <a:spcPts val="0"/>
              </a:spcBef>
              <a:spcAft>
                <a:spcPts val="0"/>
              </a:spcAft>
              <a:buNone/>
            </a:pPr>
            <a:r>
              <a:t/>
            </a:r>
            <a:endParaRPr/>
          </a:p>
        </p:txBody>
      </p:sp>
      <p:sp>
        <p:nvSpPr>
          <p:cNvPr id="126" name="Google Shape;126;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chemeClr val="accent5"/>
                </a:solidFill>
              </a:rPr>
              <a:t>All 8th grade students will take 8th grade A</a:t>
            </a:r>
            <a:r>
              <a:rPr b="1" lang="en" sz="2000">
                <a:solidFill>
                  <a:schemeClr val="accent5"/>
                </a:solidFill>
              </a:rPr>
              <a:t>cademic</a:t>
            </a:r>
            <a:r>
              <a:rPr b="1" lang="en" sz="2000">
                <a:solidFill>
                  <a:schemeClr val="accent5"/>
                </a:solidFill>
              </a:rPr>
              <a:t> Math. KAP math is not offered in the 8th grade. </a:t>
            </a:r>
            <a:endParaRPr b="1" sz="2000">
              <a:solidFill>
                <a:schemeClr val="accent5"/>
              </a:solidFill>
            </a:endParaRPr>
          </a:p>
          <a:p>
            <a:pPr indent="0" lvl="0" marL="0" rtl="0" algn="l">
              <a:spcBef>
                <a:spcPts val="1600"/>
              </a:spcBef>
              <a:spcAft>
                <a:spcPts val="0"/>
              </a:spcAft>
              <a:buNone/>
            </a:pPr>
            <a:r>
              <a:rPr b="1" lang="en" sz="2000">
                <a:solidFill>
                  <a:schemeClr val="accent5"/>
                </a:solidFill>
              </a:rPr>
              <a:t>Exceptions: </a:t>
            </a:r>
            <a:endParaRPr b="1" sz="2000">
              <a:solidFill>
                <a:schemeClr val="accent5"/>
              </a:solidFill>
            </a:endParaRPr>
          </a:p>
          <a:p>
            <a:pPr indent="-355600" lvl="0" marL="457200" rtl="0" algn="l">
              <a:spcBef>
                <a:spcPts val="1600"/>
              </a:spcBef>
              <a:spcAft>
                <a:spcPts val="0"/>
              </a:spcAft>
              <a:buClr>
                <a:schemeClr val="accent5"/>
              </a:buClr>
              <a:buSzPts val="2000"/>
              <a:buChar char="★"/>
            </a:pPr>
            <a:r>
              <a:rPr lang="en" sz="2000">
                <a:solidFill>
                  <a:schemeClr val="accent5"/>
                </a:solidFill>
              </a:rPr>
              <a:t>7th grade KAP math students who end the year with 70 or higher will be </a:t>
            </a:r>
            <a:r>
              <a:rPr lang="en" sz="2000">
                <a:solidFill>
                  <a:schemeClr val="accent5"/>
                </a:solidFill>
              </a:rPr>
              <a:t>placed</a:t>
            </a:r>
            <a:r>
              <a:rPr lang="en" sz="2000">
                <a:solidFill>
                  <a:schemeClr val="accent5"/>
                </a:solidFill>
              </a:rPr>
              <a:t> in </a:t>
            </a:r>
            <a:r>
              <a:rPr lang="en" sz="2000">
                <a:solidFill>
                  <a:schemeClr val="accent5"/>
                </a:solidFill>
              </a:rPr>
              <a:t>High School</a:t>
            </a:r>
            <a:r>
              <a:rPr lang="en" sz="2000">
                <a:solidFill>
                  <a:schemeClr val="accent5"/>
                </a:solidFill>
              </a:rPr>
              <a:t> Algebra. </a:t>
            </a:r>
            <a:endParaRPr sz="2000">
              <a:solidFill>
                <a:schemeClr val="accent5"/>
              </a:solidFill>
            </a:endParaRPr>
          </a:p>
          <a:p>
            <a:pPr indent="-355600" lvl="0" marL="457200" rtl="0" algn="l">
              <a:spcBef>
                <a:spcPts val="0"/>
              </a:spcBef>
              <a:spcAft>
                <a:spcPts val="0"/>
              </a:spcAft>
              <a:buClr>
                <a:schemeClr val="accent5"/>
              </a:buClr>
              <a:buSzPts val="2000"/>
              <a:buChar char="★"/>
            </a:pPr>
            <a:r>
              <a:rPr lang="en" sz="2000">
                <a:solidFill>
                  <a:schemeClr val="accent5"/>
                </a:solidFill>
              </a:rPr>
              <a:t>7th grade </a:t>
            </a:r>
            <a:r>
              <a:rPr lang="en" sz="2000">
                <a:solidFill>
                  <a:schemeClr val="accent5"/>
                </a:solidFill>
              </a:rPr>
              <a:t>academic</a:t>
            </a:r>
            <a:r>
              <a:rPr lang="en" sz="2000">
                <a:solidFill>
                  <a:schemeClr val="accent5"/>
                </a:solidFill>
              </a:rPr>
              <a:t> students who take the 8th grade math CBE during the summer &amp; pass with 80% or high can be placed in Algebra. </a:t>
            </a:r>
            <a:endParaRPr sz="2000">
              <a:solidFill>
                <a:schemeClr val="accent5"/>
              </a:solidFill>
            </a:endParaRPr>
          </a:p>
          <a:p>
            <a:pPr indent="-355600" lvl="0" marL="457200" rtl="0" algn="l">
              <a:spcBef>
                <a:spcPts val="0"/>
              </a:spcBef>
              <a:spcAft>
                <a:spcPts val="0"/>
              </a:spcAft>
              <a:buClr>
                <a:schemeClr val="accent5"/>
              </a:buClr>
              <a:buSzPts val="2000"/>
              <a:buChar char="★"/>
            </a:pPr>
            <a:r>
              <a:rPr lang="en" sz="2000">
                <a:solidFill>
                  <a:schemeClr val="accent5"/>
                </a:solidFill>
              </a:rPr>
              <a:t>Current 7th Grade Algebra students will be placed in Geometry</a:t>
            </a:r>
            <a:endParaRPr sz="2000">
              <a:solidFill>
                <a:schemeClr val="accent5"/>
              </a:solidFill>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a:t>	</a:t>
            </a:r>
            <a:endParaRPr/>
          </a:p>
        </p:txBody>
      </p:sp>
      <p:cxnSp>
        <p:nvCxnSpPr>
          <p:cNvPr id="127" name="Google Shape;127;p23"/>
          <p:cNvCxnSpPr/>
          <p:nvPr/>
        </p:nvCxnSpPr>
        <p:spPr>
          <a:xfrm>
            <a:off x="311700" y="897625"/>
            <a:ext cx="8322900" cy="28200"/>
          </a:xfrm>
          <a:prstGeom prst="straightConnector1">
            <a:avLst/>
          </a:prstGeom>
          <a:noFill/>
          <a:ln cap="flat" cmpd="sng" w="76200">
            <a:solidFill>
              <a:srgbClr val="FFFFFF"/>
            </a:solidFill>
            <a:prstDash val="solid"/>
            <a:round/>
            <a:headEnd len="med" w="med" type="none"/>
            <a:tailEnd len="med" w="med"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4"/>
          <p:cNvSpPr txBox="1"/>
          <p:nvPr>
            <p:ph type="title"/>
          </p:nvPr>
        </p:nvSpPr>
        <p:spPr>
          <a:xfrm>
            <a:off x="0" y="139350"/>
            <a:ext cx="914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5"/>
                </a:solidFill>
              </a:rPr>
              <a:t>Academic vs KAP English &amp; Reading</a:t>
            </a:r>
            <a:endParaRPr>
              <a:solidFill>
                <a:schemeClr val="accent5"/>
              </a:solidFill>
            </a:endParaRPr>
          </a:p>
        </p:txBody>
      </p:sp>
      <p:sp>
        <p:nvSpPr>
          <p:cNvPr id="133" name="Google Shape;133;p24"/>
          <p:cNvSpPr txBox="1"/>
          <p:nvPr>
            <p:ph idx="1" type="body"/>
          </p:nvPr>
        </p:nvSpPr>
        <p:spPr>
          <a:xfrm>
            <a:off x="39900" y="971475"/>
            <a:ext cx="9064200" cy="3060600"/>
          </a:xfrm>
          <a:prstGeom prst="rect">
            <a:avLst/>
          </a:prstGeom>
        </p:spPr>
        <p:txBody>
          <a:bodyPr anchorCtr="0" anchor="t" bIns="91425" lIns="91425" spcFirstLastPara="1" rIns="91425" wrap="square" tIns="91425">
            <a:noAutofit/>
          </a:bodyPr>
          <a:lstStyle/>
          <a:p>
            <a:pPr indent="0" lvl="0" marL="0" rtl="0" algn="ctr">
              <a:lnSpc>
                <a:spcPct val="138000"/>
              </a:lnSpc>
              <a:spcBef>
                <a:spcPts val="0"/>
              </a:spcBef>
              <a:spcAft>
                <a:spcPts val="0"/>
              </a:spcAft>
              <a:buNone/>
            </a:pPr>
            <a:r>
              <a:rPr lang="en" sz="2000">
                <a:solidFill>
                  <a:schemeClr val="accent5"/>
                </a:solidFill>
                <a:latin typeface="Arial"/>
                <a:ea typeface="Arial"/>
                <a:cs typeface="Arial"/>
                <a:sym typeface="Arial"/>
              </a:rPr>
              <a:t>KAP/AP courses are designed to challenge motivated students and prepare them for success in college level coursework in high school and beyond. These advanced or above grade-level courses move at a faster pace, are more academically challenging and require more independent learning than academic courses.</a:t>
            </a:r>
            <a:endParaRPr sz="2000">
              <a:solidFill>
                <a:schemeClr val="accent5"/>
              </a:solidFill>
              <a:latin typeface="Arial"/>
              <a:ea typeface="Arial"/>
              <a:cs typeface="Arial"/>
              <a:sym typeface="Arial"/>
            </a:endParaRPr>
          </a:p>
          <a:p>
            <a:pPr indent="0" lvl="0" marL="0" rtl="0" algn="l">
              <a:spcBef>
                <a:spcPts val="1600"/>
              </a:spcBef>
              <a:spcAft>
                <a:spcPts val="0"/>
              </a:spcAft>
              <a:buNone/>
            </a:pPr>
            <a:r>
              <a:t/>
            </a:r>
            <a:endParaRPr sz="2000">
              <a:solidFill>
                <a:schemeClr val="accent5"/>
              </a:solidFill>
              <a:latin typeface="Arial"/>
              <a:ea typeface="Arial"/>
              <a:cs typeface="Arial"/>
              <a:sym typeface="Arial"/>
            </a:endParaRPr>
          </a:p>
          <a:p>
            <a:pPr indent="0" lvl="0" marL="0" rtl="0" algn="l">
              <a:spcBef>
                <a:spcPts val="0"/>
              </a:spcBef>
              <a:spcAft>
                <a:spcPts val="0"/>
              </a:spcAft>
              <a:buNone/>
            </a:pPr>
            <a:r>
              <a:t/>
            </a:r>
            <a:endParaRPr sz="2000">
              <a:solidFill>
                <a:schemeClr val="accent5"/>
              </a:solidFill>
              <a:latin typeface="Arial"/>
              <a:ea typeface="Arial"/>
              <a:cs typeface="Arial"/>
              <a:sym typeface="Arial"/>
            </a:endParaRPr>
          </a:p>
          <a:p>
            <a:pPr indent="0" lvl="0" marL="0" rtl="0" algn="ctr">
              <a:lnSpc>
                <a:spcPct val="138000"/>
              </a:lnSpc>
              <a:spcBef>
                <a:spcPts val="1600"/>
              </a:spcBef>
              <a:spcAft>
                <a:spcPts val="0"/>
              </a:spcAft>
              <a:buNone/>
            </a:pPr>
            <a:r>
              <a:rPr lang="en" sz="2000">
                <a:solidFill>
                  <a:schemeClr val="accent5"/>
                </a:solidFill>
                <a:latin typeface="Arial"/>
                <a:ea typeface="Arial"/>
                <a:cs typeface="Arial"/>
                <a:sym typeface="Arial"/>
              </a:rPr>
              <a:t>All students in junior high school ELA have the same curriculum.</a:t>
            </a:r>
            <a:endParaRPr sz="2000">
              <a:solidFill>
                <a:schemeClr val="accent5"/>
              </a:solidFill>
              <a:latin typeface="Arial"/>
              <a:ea typeface="Arial"/>
              <a:cs typeface="Arial"/>
              <a:sym typeface="Arial"/>
            </a:endParaRPr>
          </a:p>
          <a:p>
            <a:pPr indent="0" lvl="0" marL="0" rtl="0" algn="l">
              <a:spcBef>
                <a:spcPts val="1600"/>
              </a:spcBef>
              <a:spcAft>
                <a:spcPts val="0"/>
              </a:spcAft>
              <a:buNone/>
            </a:pPr>
            <a:r>
              <a:t/>
            </a:r>
            <a:endParaRPr sz="2000">
              <a:solidFill>
                <a:srgbClr val="595959"/>
              </a:solidFill>
              <a:latin typeface="Arial"/>
              <a:ea typeface="Arial"/>
              <a:cs typeface="Arial"/>
              <a:sym typeface="Arial"/>
            </a:endParaRPr>
          </a:p>
          <a:p>
            <a:pPr indent="0" lvl="0" marL="0" rtl="0" algn="l">
              <a:spcBef>
                <a:spcPts val="0"/>
              </a:spcBef>
              <a:spcAft>
                <a:spcPts val="1600"/>
              </a:spcAft>
              <a:buNone/>
            </a:pPr>
            <a:r>
              <a:t/>
            </a:r>
            <a:endParaRPr sz="2000"/>
          </a:p>
        </p:txBody>
      </p:sp>
      <p:pic>
        <p:nvPicPr>
          <p:cNvPr descr="Image result for clip art stick figure reading" id="134" name="Google Shape;134;p24"/>
          <p:cNvPicPr preferRelativeResize="0"/>
          <p:nvPr/>
        </p:nvPicPr>
        <p:blipFill>
          <a:blip r:embed="rId3">
            <a:alphaModFix/>
          </a:blip>
          <a:stretch>
            <a:fillRect/>
          </a:stretch>
        </p:blipFill>
        <p:spPr>
          <a:xfrm>
            <a:off x="4040850" y="3104250"/>
            <a:ext cx="876400" cy="11103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5"/>
          <p:cNvSpPr txBox="1"/>
          <p:nvPr>
            <p:ph type="title"/>
          </p:nvPr>
        </p:nvSpPr>
        <p:spPr>
          <a:xfrm>
            <a:off x="311700" y="1831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800">
                <a:solidFill>
                  <a:schemeClr val="accent5"/>
                </a:solidFill>
              </a:rPr>
              <a:t>PE vs. </a:t>
            </a:r>
            <a:r>
              <a:rPr lang="en" sz="4800">
                <a:solidFill>
                  <a:schemeClr val="accent5"/>
                </a:solidFill>
              </a:rPr>
              <a:t>Athletics</a:t>
            </a:r>
            <a:endParaRPr sz="4800">
              <a:solidFill>
                <a:schemeClr val="accent5"/>
              </a:solidFill>
            </a:endParaRPr>
          </a:p>
        </p:txBody>
      </p:sp>
      <p:sp>
        <p:nvSpPr>
          <p:cNvPr id="140" name="Google Shape;140;p25"/>
          <p:cNvSpPr txBox="1"/>
          <p:nvPr>
            <p:ph idx="1" type="body"/>
          </p:nvPr>
        </p:nvSpPr>
        <p:spPr>
          <a:xfrm>
            <a:off x="207800" y="1006625"/>
            <a:ext cx="6300900" cy="30117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accent5"/>
              </a:buClr>
              <a:buSzPts val="1400"/>
              <a:buChar char="★"/>
            </a:pPr>
            <a:r>
              <a:rPr lang="en" sz="1400">
                <a:solidFill>
                  <a:schemeClr val="accent5"/>
                </a:solidFill>
              </a:rPr>
              <a:t>Based on tryouts during the 7th grade school year. </a:t>
            </a:r>
            <a:endParaRPr sz="1400">
              <a:solidFill>
                <a:schemeClr val="accent5"/>
              </a:solidFill>
            </a:endParaRPr>
          </a:p>
          <a:p>
            <a:pPr indent="-317500" lvl="0" marL="457200" rtl="0" algn="l">
              <a:spcBef>
                <a:spcPts val="0"/>
              </a:spcBef>
              <a:spcAft>
                <a:spcPts val="0"/>
              </a:spcAft>
              <a:buClr>
                <a:schemeClr val="accent5"/>
              </a:buClr>
              <a:buSzPts val="1400"/>
              <a:buChar char="★"/>
            </a:pPr>
            <a:r>
              <a:rPr lang="en" sz="1400">
                <a:solidFill>
                  <a:schemeClr val="accent5"/>
                </a:solidFill>
              </a:rPr>
              <a:t>Coaches determine placement into athletics</a:t>
            </a:r>
            <a:endParaRPr sz="1400">
              <a:solidFill>
                <a:schemeClr val="accent5"/>
              </a:solidFill>
            </a:endParaRPr>
          </a:p>
          <a:p>
            <a:pPr indent="-317500" lvl="0" marL="457200" rtl="0" algn="l">
              <a:spcBef>
                <a:spcPts val="0"/>
              </a:spcBef>
              <a:spcAft>
                <a:spcPts val="0"/>
              </a:spcAft>
              <a:buClr>
                <a:schemeClr val="accent5"/>
              </a:buClr>
              <a:buSzPts val="1400"/>
              <a:buChar char="★"/>
            </a:pPr>
            <a:r>
              <a:rPr b="1" lang="en" sz="1400">
                <a:solidFill>
                  <a:schemeClr val="accent5"/>
                </a:solidFill>
              </a:rPr>
              <a:t>Must have Physical on file dated after May 1, 2024 &amp; Rankone online forms completed.</a:t>
            </a:r>
            <a:endParaRPr b="1" sz="1400">
              <a:solidFill>
                <a:schemeClr val="accent5"/>
              </a:solidFill>
            </a:endParaRPr>
          </a:p>
          <a:p>
            <a:pPr indent="-317500" lvl="0" marL="457200" rtl="0" algn="l">
              <a:spcBef>
                <a:spcPts val="0"/>
              </a:spcBef>
              <a:spcAft>
                <a:spcPts val="0"/>
              </a:spcAft>
              <a:buClr>
                <a:schemeClr val="accent5"/>
              </a:buClr>
              <a:buSzPts val="1400"/>
              <a:buChar char="★"/>
            </a:pPr>
            <a:r>
              <a:rPr lang="en" sz="1400">
                <a:solidFill>
                  <a:schemeClr val="accent5"/>
                </a:solidFill>
              </a:rPr>
              <a:t>Athletic period sports: </a:t>
            </a:r>
            <a:endParaRPr sz="1400">
              <a:solidFill>
                <a:schemeClr val="accent5"/>
              </a:solidFill>
            </a:endParaRPr>
          </a:p>
          <a:p>
            <a:pPr indent="-317500" lvl="1" marL="914400" rtl="0" algn="l">
              <a:spcBef>
                <a:spcPts val="0"/>
              </a:spcBef>
              <a:spcAft>
                <a:spcPts val="0"/>
              </a:spcAft>
              <a:buClr>
                <a:schemeClr val="accent5"/>
              </a:buClr>
              <a:buSzPts val="1400"/>
              <a:buChar char="○"/>
            </a:pPr>
            <a:r>
              <a:rPr lang="en">
                <a:solidFill>
                  <a:schemeClr val="accent5"/>
                </a:solidFill>
              </a:rPr>
              <a:t>Football, </a:t>
            </a:r>
            <a:endParaRPr>
              <a:solidFill>
                <a:schemeClr val="accent5"/>
              </a:solidFill>
            </a:endParaRPr>
          </a:p>
          <a:p>
            <a:pPr indent="-317500" lvl="1" marL="914400" rtl="0" algn="l">
              <a:spcBef>
                <a:spcPts val="0"/>
              </a:spcBef>
              <a:spcAft>
                <a:spcPts val="0"/>
              </a:spcAft>
              <a:buClr>
                <a:schemeClr val="accent5"/>
              </a:buClr>
              <a:buSzPts val="1400"/>
              <a:buChar char="○"/>
            </a:pPr>
            <a:r>
              <a:rPr lang="en">
                <a:solidFill>
                  <a:schemeClr val="accent5"/>
                </a:solidFill>
              </a:rPr>
              <a:t>Volleyball, </a:t>
            </a:r>
            <a:endParaRPr>
              <a:solidFill>
                <a:schemeClr val="accent5"/>
              </a:solidFill>
            </a:endParaRPr>
          </a:p>
          <a:p>
            <a:pPr indent="-317500" lvl="1" marL="914400" rtl="0" algn="l">
              <a:spcBef>
                <a:spcPts val="0"/>
              </a:spcBef>
              <a:spcAft>
                <a:spcPts val="0"/>
              </a:spcAft>
              <a:buClr>
                <a:schemeClr val="accent5"/>
              </a:buClr>
              <a:buSzPts val="1400"/>
              <a:buChar char="○"/>
            </a:pPr>
            <a:r>
              <a:rPr lang="en">
                <a:solidFill>
                  <a:schemeClr val="accent5"/>
                </a:solidFill>
              </a:rPr>
              <a:t>Basketball,</a:t>
            </a:r>
            <a:endParaRPr>
              <a:solidFill>
                <a:schemeClr val="accent5"/>
              </a:solidFill>
            </a:endParaRPr>
          </a:p>
          <a:p>
            <a:pPr indent="0" lvl="0" marL="0" rtl="0" algn="l">
              <a:spcBef>
                <a:spcPts val="1600"/>
              </a:spcBef>
              <a:spcAft>
                <a:spcPts val="0"/>
              </a:spcAft>
              <a:buNone/>
            </a:pPr>
            <a:r>
              <a:rPr lang="en" sz="1400">
                <a:solidFill>
                  <a:schemeClr val="accent5"/>
                </a:solidFill>
              </a:rPr>
              <a:t>After school sports:	</a:t>
            </a:r>
            <a:endParaRPr sz="1400">
              <a:solidFill>
                <a:schemeClr val="accent5"/>
              </a:solidFill>
            </a:endParaRPr>
          </a:p>
          <a:p>
            <a:pPr indent="-317500" lvl="0" marL="914400" rtl="0" algn="l">
              <a:spcBef>
                <a:spcPts val="1600"/>
              </a:spcBef>
              <a:spcAft>
                <a:spcPts val="0"/>
              </a:spcAft>
              <a:buClr>
                <a:schemeClr val="accent5"/>
              </a:buClr>
              <a:buSzPts val="1400"/>
              <a:buChar char="★"/>
            </a:pPr>
            <a:r>
              <a:rPr lang="en" sz="1400">
                <a:solidFill>
                  <a:schemeClr val="accent5"/>
                </a:solidFill>
              </a:rPr>
              <a:t>Soccer</a:t>
            </a:r>
            <a:endParaRPr sz="1400">
              <a:solidFill>
                <a:schemeClr val="accent5"/>
              </a:solidFill>
            </a:endParaRPr>
          </a:p>
          <a:p>
            <a:pPr indent="-317500" lvl="0" marL="914400" rtl="0" algn="l">
              <a:spcBef>
                <a:spcPts val="0"/>
              </a:spcBef>
              <a:spcAft>
                <a:spcPts val="0"/>
              </a:spcAft>
              <a:buClr>
                <a:schemeClr val="accent5"/>
              </a:buClr>
              <a:buSzPts val="1400"/>
              <a:buChar char="★"/>
            </a:pPr>
            <a:r>
              <a:rPr lang="en" sz="1400">
                <a:solidFill>
                  <a:schemeClr val="accent5"/>
                </a:solidFill>
              </a:rPr>
              <a:t>Track </a:t>
            </a:r>
            <a:endParaRPr sz="1400">
              <a:solidFill>
                <a:schemeClr val="accent5"/>
              </a:solidFill>
            </a:endParaRPr>
          </a:p>
          <a:p>
            <a:pPr indent="-317500" lvl="0" marL="914400" rtl="0" algn="l">
              <a:spcBef>
                <a:spcPts val="0"/>
              </a:spcBef>
              <a:spcAft>
                <a:spcPts val="0"/>
              </a:spcAft>
              <a:buClr>
                <a:schemeClr val="accent5"/>
              </a:buClr>
              <a:buSzPts val="1400"/>
              <a:buChar char="★"/>
            </a:pPr>
            <a:r>
              <a:rPr lang="en" sz="1400">
                <a:solidFill>
                  <a:schemeClr val="accent5"/>
                </a:solidFill>
              </a:rPr>
              <a:t>Tennis</a:t>
            </a:r>
            <a:endParaRPr sz="1400">
              <a:solidFill>
                <a:schemeClr val="accent5"/>
              </a:solidFill>
            </a:endParaRPr>
          </a:p>
        </p:txBody>
      </p:sp>
      <p:pic>
        <p:nvPicPr>
          <p:cNvPr descr="PE.jpg" id="141" name="Google Shape;141;p25"/>
          <p:cNvPicPr preferRelativeResize="0"/>
          <p:nvPr/>
        </p:nvPicPr>
        <p:blipFill rotWithShape="1">
          <a:blip r:embed="rId3">
            <a:alphaModFix/>
          </a:blip>
          <a:srcRect b="11172" l="26040" r="20781" t="26202"/>
          <a:stretch/>
        </p:blipFill>
        <p:spPr>
          <a:xfrm>
            <a:off x="6920275" y="419377"/>
            <a:ext cx="1912023" cy="1785277"/>
          </a:xfrm>
          <a:prstGeom prst="rect">
            <a:avLst/>
          </a:prstGeom>
          <a:noFill/>
          <a:ln>
            <a:noFill/>
          </a:ln>
        </p:spPr>
      </p:pic>
      <p:pic>
        <p:nvPicPr>
          <p:cNvPr id="142" name="Google Shape;142;p25"/>
          <p:cNvPicPr preferRelativeResize="0"/>
          <p:nvPr/>
        </p:nvPicPr>
        <p:blipFill>
          <a:blip r:embed="rId4">
            <a:alphaModFix/>
          </a:blip>
          <a:stretch>
            <a:fillRect/>
          </a:stretch>
        </p:blipFill>
        <p:spPr>
          <a:xfrm>
            <a:off x="6565475" y="2357050"/>
            <a:ext cx="2426125" cy="2235350"/>
          </a:xfrm>
          <a:prstGeom prst="rect">
            <a:avLst/>
          </a:prstGeom>
          <a:noFill/>
          <a:ln>
            <a:noFill/>
          </a:ln>
        </p:spPr>
      </p:pic>
      <p:pic>
        <p:nvPicPr>
          <p:cNvPr id="143" name="Google Shape;143;p25"/>
          <p:cNvPicPr preferRelativeResize="0"/>
          <p:nvPr/>
        </p:nvPicPr>
        <p:blipFill>
          <a:blip r:embed="rId5">
            <a:alphaModFix/>
          </a:blip>
          <a:stretch>
            <a:fillRect/>
          </a:stretch>
        </p:blipFill>
        <p:spPr>
          <a:xfrm>
            <a:off x="3525575" y="2204650"/>
            <a:ext cx="2685575" cy="2421049"/>
          </a:xfrm>
          <a:prstGeom prst="rect">
            <a:avLst/>
          </a:prstGeom>
          <a:noFill/>
          <a:ln>
            <a:noFill/>
          </a:ln>
        </p:spPr>
      </p:pic>
      <p:cxnSp>
        <p:nvCxnSpPr>
          <p:cNvPr id="144" name="Google Shape;144;p25"/>
          <p:cNvCxnSpPr/>
          <p:nvPr/>
        </p:nvCxnSpPr>
        <p:spPr>
          <a:xfrm>
            <a:off x="207800" y="1006625"/>
            <a:ext cx="5828100" cy="13800"/>
          </a:xfrm>
          <a:prstGeom prst="straightConnector1">
            <a:avLst/>
          </a:prstGeom>
          <a:noFill/>
          <a:ln cap="flat" cmpd="sng" w="76200">
            <a:solidFill>
              <a:srgbClr val="FFFFFF"/>
            </a:solidFill>
            <a:prstDash val="solid"/>
            <a:round/>
            <a:headEnd len="med" w="med" type="none"/>
            <a:tailEnd len="med" w="med"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6"/>
          <p:cNvSpPr txBox="1"/>
          <p:nvPr>
            <p:ph type="title"/>
          </p:nvPr>
        </p:nvSpPr>
        <p:spPr>
          <a:xfrm>
            <a:off x="311700" y="1735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5"/>
                </a:solidFill>
              </a:rPr>
              <a:t>Strategic Reading and Math Lab</a:t>
            </a:r>
            <a:endParaRPr>
              <a:solidFill>
                <a:schemeClr val="accent5"/>
              </a:solidFill>
            </a:endParaRPr>
          </a:p>
        </p:txBody>
      </p:sp>
      <p:sp>
        <p:nvSpPr>
          <p:cNvPr id="150" name="Google Shape;150;p26"/>
          <p:cNvSpPr txBox="1"/>
          <p:nvPr>
            <p:ph idx="1" type="body"/>
          </p:nvPr>
        </p:nvSpPr>
        <p:spPr>
          <a:xfrm>
            <a:off x="311700" y="1165875"/>
            <a:ext cx="8520600" cy="3416400"/>
          </a:xfrm>
          <a:prstGeom prst="rect">
            <a:avLst/>
          </a:prstGeom>
        </p:spPr>
        <p:txBody>
          <a:bodyPr anchorCtr="0" anchor="t" bIns="91425" lIns="91425" spcFirstLastPara="1" rIns="91425" wrap="square" tIns="91425">
            <a:noAutofit/>
          </a:bodyPr>
          <a:lstStyle/>
          <a:p>
            <a:pPr indent="-355600" lvl="0" marL="457200" rtl="0" algn="just">
              <a:spcBef>
                <a:spcPts val="1200"/>
              </a:spcBef>
              <a:spcAft>
                <a:spcPts val="0"/>
              </a:spcAft>
              <a:buClr>
                <a:schemeClr val="accent5"/>
              </a:buClr>
              <a:buSzPts val="2000"/>
              <a:buChar char="★"/>
            </a:pPr>
            <a:r>
              <a:rPr lang="en" sz="2000">
                <a:solidFill>
                  <a:schemeClr val="accent5"/>
                </a:solidFill>
              </a:rPr>
              <a:t>Students who are unsuccessful on the STAAR in Math and/or Reading this Spring may be placed in a Math Lab or Reading Improvement class.  These classes will replace an elective and/or PE.</a:t>
            </a:r>
            <a:endParaRPr sz="2000">
              <a:solidFill>
                <a:schemeClr val="accent5"/>
              </a:solidFill>
            </a:endParaRPr>
          </a:p>
          <a:p>
            <a:pPr indent="0" lvl="0" marL="457200" rtl="0" algn="just">
              <a:spcBef>
                <a:spcPts val="1200"/>
              </a:spcBef>
              <a:spcAft>
                <a:spcPts val="0"/>
              </a:spcAft>
              <a:buNone/>
            </a:pPr>
            <a:r>
              <a:t/>
            </a:r>
            <a:endParaRPr sz="2000">
              <a:solidFill>
                <a:schemeClr val="accent5"/>
              </a:solidFill>
            </a:endParaRPr>
          </a:p>
          <a:p>
            <a:pPr indent="-355600" lvl="0" marL="457200" rtl="0" algn="l">
              <a:spcBef>
                <a:spcPts val="1200"/>
              </a:spcBef>
              <a:spcAft>
                <a:spcPts val="0"/>
              </a:spcAft>
              <a:buClr>
                <a:schemeClr val="accent5"/>
              </a:buClr>
              <a:buSzPts val="2000"/>
              <a:buChar char="★"/>
            </a:pPr>
            <a:r>
              <a:rPr lang="en" sz="2000">
                <a:solidFill>
                  <a:schemeClr val="accent5"/>
                </a:solidFill>
              </a:rPr>
              <a:t>Small class sizes 15:1 ratio to provide support in Math or Reading </a:t>
            </a:r>
            <a:br>
              <a:rPr lang="en" sz="2000">
                <a:solidFill>
                  <a:schemeClr val="accent5"/>
                </a:solidFill>
              </a:rPr>
            </a:br>
            <a:endParaRPr sz="2000">
              <a:solidFill>
                <a:schemeClr val="accent5"/>
              </a:solidFill>
            </a:endParaRPr>
          </a:p>
        </p:txBody>
      </p:sp>
      <p:cxnSp>
        <p:nvCxnSpPr>
          <p:cNvPr id="151" name="Google Shape;151;p26"/>
          <p:cNvCxnSpPr/>
          <p:nvPr/>
        </p:nvCxnSpPr>
        <p:spPr>
          <a:xfrm>
            <a:off x="454500" y="932500"/>
            <a:ext cx="8235000" cy="47100"/>
          </a:xfrm>
          <a:prstGeom prst="straightConnector1">
            <a:avLst/>
          </a:prstGeom>
          <a:noFill/>
          <a:ln cap="flat" cmpd="sng" w="76200">
            <a:solidFill>
              <a:srgbClr val="FFFFFF"/>
            </a:solidFill>
            <a:prstDash val="solid"/>
            <a:round/>
            <a:headEnd len="med" w="med" type="none"/>
            <a:tailEnd len="med" w="med"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7"/>
          <p:cNvSpPr txBox="1"/>
          <p:nvPr>
            <p:ph type="title"/>
          </p:nvPr>
        </p:nvSpPr>
        <p:spPr>
          <a:xfrm>
            <a:off x="311700" y="1735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5"/>
                </a:solidFill>
              </a:rPr>
              <a:t>Peer Assistance Leadership (PAL)</a:t>
            </a:r>
            <a:endParaRPr>
              <a:solidFill>
                <a:schemeClr val="accent5"/>
              </a:solidFill>
            </a:endParaRPr>
          </a:p>
        </p:txBody>
      </p:sp>
      <p:sp>
        <p:nvSpPr>
          <p:cNvPr id="157" name="Google Shape;157;p27"/>
          <p:cNvSpPr txBox="1"/>
          <p:nvPr>
            <p:ph idx="1" type="body"/>
          </p:nvPr>
        </p:nvSpPr>
        <p:spPr>
          <a:xfrm>
            <a:off x="0" y="751000"/>
            <a:ext cx="6237000" cy="3416400"/>
          </a:xfrm>
          <a:prstGeom prst="rect">
            <a:avLst/>
          </a:prstGeom>
        </p:spPr>
        <p:txBody>
          <a:bodyPr anchorCtr="0" anchor="t" bIns="91425" lIns="91425" spcFirstLastPara="1" rIns="91425" wrap="square" tIns="91425">
            <a:noAutofit/>
          </a:bodyPr>
          <a:lstStyle/>
          <a:p>
            <a:pPr indent="-323850" lvl="0" marL="457200" rtl="0" algn="l">
              <a:spcBef>
                <a:spcPts val="1000"/>
              </a:spcBef>
              <a:spcAft>
                <a:spcPts val="0"/>
              </a:spcAft>
              <a:buClr>
                <a:schemeClr val="accent5"/>
              </a:buClr>
              <a:buSzPts val="1500"/>
              <a:buChar char="★"/>
            </a:pPr>
            <a:r>
              <a:rPr lang="en" sz="1500">
                <a:solidFill>
                  <a:schemeClr val="accent5"/>
                </a:solidFill>
              </a:rPr>
              <a:t>The Peer Assistance Leadership (PAL) program teaches students how to use their potential to make a difference with peers, schools and communities. This course nurtures and builds capacities to help youth increase resiliency and build protective factors to help them achieve school and social successes which lead to a productive life. Students participate in productive pursuits with peers and community members, using decision making, higher order thinking skills, and resiliency building.</a:t>
            </a:r>
            <a:endParaRPr sz="1500">
              <a:solidFill>
                <a:schemeClr val="accent5"/>
              </a:solidFill>
            </a:endParaRPr>
          </a:p>
          <a:p>
            <a:pPr indent="-323850" lvl="0" marL="457200" rtl="0" algn="l">
              <a:spcBef>
                <a:spcPts val="1600"/>
              </a:spcBef>
              <a:spcAft>
                <a:spcPts val="0"/>
              </a:spcAft>
              <a:buClr>
                <a:schemeClr val="accent5"/>
              </a:buClr>
              <a:buSzPts val="1500"/>
              <a:buChar char="★"/>
            </a:pPr>
            <a:r>
              <a:rPr lang="en" sz="1500">
                <a:solidFill>
                  <a:schemeClr val="accent5"/>
                </a:solidFill>
              </a:rPr>
              <a:t>Students must fill out an application and/or be nominated for this program/course and then wait for an approval/selection letter. </a:t>
            </a:r>
            <a:endParaRPr sz="1500">
              <a:solidFill>
                <a:schemeClr val="accent5"/>
              </a:solidFill>
            </a:endParaRPr>
          </a:p>
          <a:p>
            <a:pPr indent="-330200" lvl="0" marL="457200" rtl="0" algn="l">
              <a:spcBef>
                <a:spcPts val="1000"/>
              </a:spcBef>
              <a:spcAft>
                <a:spcPts val="1600"/>
              </a:spcAft>
              <a:buClr>
                <a:schemeClr val="accent5"/>
              </a:buClr>
              <a:buSzPts val="1600"/>
              <a:buChar char="★"/>
            </a:pPr>
            <a:r>
              <a:rPr lang="en" sz="1500">
                <a:solidFill>
                  <a:schemeClr val="accent5"/>
                </a:solidFill>
              </a:rPr>
              <a:t>Enrollment notes: It is strongly recommended that students entering the PAL program successfully complete a LeadWorthy class prior to entering this class. Students may be required to purchase a shirt.</a:t>
            </a:r>
            <a:br>
              <a:rPr lang="en" sz="1600">
                <a:solidFill>
                  <a:schemeClr val="accent5"/>
                </a:solidFill>
              </a:rPr>
            </a:br>
            <a:endParaRPr sz="1600">
              <a:solidFill>
                <a:schemeClr val="accent5"/>
              </a:solidFill>
            </a:endParaRPr>
          </a:p>
        </p:txBody>
      </p:sp>
      <p:cxnSp>
        <p:nvCxnSpPr>
          <p:cNvPr id="158" name="Google Shape;158;p27"/>
          <p:cNvCxnSpPr/>
          <p:nvPr/>
        </p:nvCxnSpPr>
        <p:spPr>
          <a:xfrm>
            <a:off x="454500" y="856300"/>
            <a:ext cx="8203500" cy="18600"/>
          </a:xfrm>
          <a:prstGeom prst="straightConnector1">
            <a:avLst/>
          </a:prstGeom>
          <a:noFill/>
          <a:ln cap="flat" cmpd="sng" w="76200">
            <a:solidFill>
              <a:srgbClr val="FFFFFF"/>
            </a:solidFill>
            <a:prstDash val="solid"/>
            <a:round/>
            <a:headEnd len="med" w="med" type="none"/>
            <a:tailEnd len="med" w="med" type="none"/>
          </a:ln>
        </p:spPr>
      </p:cxnSp>
      <p:sp>
        <p:nvSpPr>
          <p:cNvPr id="159" name="Google Shape;159;p27"/>
          <p:cNvSpPr txBox="1"/>
          <p:nvPr/>
        </p:nvSpPr>
        <p:spPr>
          <a:xfrm>
            <a:off x="6184225" y="1591325"/>
            <a:ext cx="2767800" cy="2873400"/>
          </a:xfrm>
          <a:prstGeom prst="rect">
            <a:avLst/>
          </a:prstGeom>
          <a:solidFill>
            <a:schemeClr val="lt1"/>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100" u="sng"/>
              <a:t>Qualities of PALs:</a:t>
            </a:r>
            <a:endParaRPr b="1" sz="1100" u="sng"/>
          </a:p>
          <a:p>
            <a:pPr indent="-298450" lvl="0" marL="457200" rtl="0" algn="l">
              <a:lnSpc>
                <a:spcPct val="115000"/>
              </a:lnSpc>
              <a:spcBef>
                <a:spcPts val="1200"/>
              </a:spcBef>
              <a:spcAft>
                <a:spcPts val="0"/>
              </a:spcAft>
              <a:buSzPts val="1100"/>
              <a:buChar char="●"/>
            </a:pPr>
            <a:r>
              <a:rPr b="1" lang="en" sz="1100"/>
              <a:t>Self-motivation</a:t>
            </a:r>
            <a:endParaRPr sz="1100"/>
          </a:p>
          <a:p>
            <a:pPr indent="-298450" lvl="0" marL="457200" rtl="0" algn="l">
              <a:lnSpc>
                <a:spcPct val="115000"/>
              </a:lnSpc>
              <a:spcBef>
                <a:spcPts val="0"/>
              </a:spcBef>
              <a:spcAft>
                <a:spcPts val="0"/>
              </a:spcAft>
              <a:buSzPts val="1100"/>
              <a:buChar char="●"/>
            </a:pPr>
            <a:r>
              <a:rPr b="1" lang="en" sz="1100"/>
              <a:t>Honesty</a:t>
            </a:r>
            <a:endParaRPr b="1" sz="1100"/>
          </a:p>
          <a:p>
            <a:pPr indent="-298450" lvl="0" marL="457200" rtl="0" algn="l">
              <a:lnSpc>
                <a:spcPct val="115000"/>
              </a:lnSpc>
              <a:spcBef>
                <a:spcPts val="0"/>
              </a:spcBef>
              <a:spcAft>
                <a:spcPts val="0"/>
              </a:spcAft>
              <a:buSzPts val="1100"/>
              <a:buChar char="●"/>
            </a:pPr>
            <a:r>
              <a:rPr b="1" lang="en" sz="1100"/>
              <a:t>Dependability</a:t>
            </a:r>
            <a:endParaRPr b="1" sz="1100"/>
          </a:p>
          <a:p>
            <a:pPr indent="-298450" lvl="0" marL="457200" rtl="0" algn="l">
              <a:lnSpc>
                <a:spcPct val="115000"/>
              </a:lnSpc>
              <a:spcBef>
                <a:spcPts val="0"/>
              </a:spcBef>
              <a:spcAft>
                <a:spcPts val="0"/>
              </a:spcAft>
              <a:buSzPts val="1100"/>
              <a:buChar char="●"/>
            </a:pPr>
            <a:r>
              <a:rPr b="1" lang="en" sz="1100"/>
              <a:t>Non-judgmental character</a:t>
            </a:r>
            <a:endParaRPr b="1" sz="1100"/>
          </a:p>
          <a:p>
            <a:pPr indent="-298450" lvl="0" marL="457200" rtl="0" algn="l">
              <a:lnSpc>
                <a:spcPct val="115000"/>
              </a:lnSpc>
              <a:spcBef>
                <a:spcPts val="0"/>
              </a:spcBef>
              <a:spcAft>
                <a:spcPts val="0"/>
              </a:spcAft>
              <a:buSzPts val="1100"/>
              <a:buChar char="●"/>
            </a:pPr>
            <a:r>
              <a:rPr b="1" lang="en" sz="1100"/>
              <a:t>Leadership shown through positive lifestyle</a:t>
            </a:r>
            <a:endParaRPr b="1" sz="1100"/>
          </a:p>
          <a:p>
            <a:pPr indent="-298450" lvl="0" marL="457200" rtl="0" algn="l">
              <a:lnSpc>
                <a:spcPct val="115000"/>
              </a:lnSpc>
              <a:spcBef>
                <a:spcPts val="0"/>
              </a:spcBef>
              <a:spcAft>
                <a:spcPts val="0"/>
              </a:spcAft>
              <a:buSzPts val="1100"/>
              <a:buChar char="●"/>
            </a:pPr>
            <a:r>
              <a:rPr b="1" lang="en" sz="1100"/>
              <a:t>Genuine concern for the welfare of others</a:t>
            </a:r>
            <a:endParaRPr b="1" sz="1100"/>
          </a:p>
          <a:p>
            <a:pPr indent="-298450" lvl="0" marL="457200" rtl="0" algn="l">
              <a:lnSpc>
                <a:spcPct val="115000"/>
              </a:lnSpc>
              <a:spcBef>
                <a:spcPts val="0"/>
              </a:spcBef>
              <a:spcAft>
                <a:spcPts val="0"/>
              </a:spcAft>
              <a:buSzPts val="1100"/>
              <a:buChar char="●"/>
            </a:pPr>
            <a:r>
              <a:rPr b="1" lang="en" sz="1100"/>
              <a:t>Willingness to listen to others</a:t>
            </a:r>
            <a:endParaRPr b="1" sz="1100"/>
          </a:p>
          <a:p>
            <a:pPr indent="-298450" lvl="0" marL="457200" rtl="0" algn="l">
              <a:lnSpc>
                <a:spcPct val="115000"/>
              </a:lnSpc>
              <a:spcBef>
                <a:spcPts val="0"/>
              </a:spcBef>
              <a:spcAft>
                <a:spcPts val="0"/>
              </a:spcAft>
              <a:buSzPts val="1100"/>
              <a:buChar char="●"/>
            </a:pPr>
            <a:r>
              <a:rPr b="1" lang="en" sz="1100"/>
              <a:t>Self confidence</a:t>
            </a:r>
            <a:endParaRPr b="1" sz="1100"/>
          </a:p>
          <a:p>
            <a:pPr indent="-298450" lvl="0" marL="457200" rtl="0" algn="l">
              <a:lnSpc>
                <a:spcPct val="115000"/>
              </a:lnSpc>
              <a:spcBef>
                <a:spcPts val="0"/>
              </a:spcBef>
              <a:spcAft>
                <a:spcPts val="0"/>
              </a:spcAft>
              <a:buSzPts val="1100"/>
              <a:buChar char="●"/>
            </a:pPr>
            <a:r>
              <a:rPr b="1" lang="en" sz="1100"/>
              <a:t>Ability to work with a minimum of supervision</a:t>
            </a:r>
            <a:endParaRPr sz="1800">
              <a:solidFill>
                <a:schemeClr val="dk2"/>
              </a:solidFill>
              <a:latin typeface="Proxima Nova"/>
              <a:ea typeface="Proxima Nova"/>
              <a:cs typeface="Proxima Nova"/>
              <a:sym typeface="Proxima Nov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8"/>
          <p:cNvSpPr txBox="1"/>
          <p:nvPr>
            <p:ph type="title"/>
          </p:nvPr>
        </p:nvSpPr>
        <p:spPr>
          <a:xfrm>
            <a:off x="311700" y="-394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chemeClr val="accent5"/>
                </a:solidFill>
              </a:rPr>
              <a:t>Non High School Credit </a:t>
            </a:r>
            <a:r>
              <a:rPr lang="en" sz="3600">
                <a:solidFill>
                  <a:schemeClr val="accent5"/>
                </a:solidFill>
              </a:rPr>
              <a:t>Electives </a:t>
            </a:r>
            <a:br>
              <a:rPr lang="en">
                <a:solidFill>
                  <a:srgbClr val="A61C00"/>
                </a:solidFill>
              </a:rPr>
            </a:br>
            <a:endParaRPr sz="1800">
              <a:solidFill>
                <a:srgbClr val="A61C00"/>
              </a:solidFill>
            </a:endParaRPr>
          </a:p>
        </p:txBody>
      </p:sp>
      <p:sp>
        <p:nvSpPr>
          <p:cNvPr id="165" name="Google Shape;165;p28"/>
          <p:cNvSpPr txBox="1"/>
          <p:nvPr/>
        </p:nvSpPr>
        <p:spPr>
          <a:xfrm>
            <a:off x="3688775" y="3961525"/>
            <a:ext cx="2214600" cy="16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FF0000"/>
              </a:solidFill>
            </a:endParaRPr>
          </a:p>
        </p:txBody>
      </p:sp>
      <p:cxnSp>
        <p:nvCxnSpPr>
          <p:cNvPr id="166" name="Google Shape;166;p28"/>
          <p:cNvCxnSpPr/>
          <p:nvPr/>
        </p:nvCxnSpPr>
        <p:spPr>
          <a:xfrm>
            <a:off x="311700" y="574175"/>
            <a:ext cx="8322900" cy="28200"/>
          </a:xfrm>
          <a:prstGeom prst="straightConnector1">
            <a:avLst/>
          </a:prstGeom>
          <a:noFill/>
          <a:ln cap="flat" cmpd="sng" w="76200">
            <a:solidFill>
              <a:srgbClr val="FFFFFF"/>
            </a:solidFill>
            <a:prstDash val="solid"/>
            <a:round/>
            <a:headEnd len="med" w="med" type="none"/>
            <a:tailEnd len="med" w="med" type="none"/>
          </a:ln>
        </p:spPr>
      </p:cxnSp>
      <p:sp>
        <p:nvSpPr>
          <p:cNvPr id="167" name="Google Shape;167;p28"/>
          <p:cNvSpPr txBox="1"/>
          <p:nvPr/>
        </p:nvSpPr>
        <p:spPr>
          <a:xfrm>
            <a:off x="1467275" y="585025"/>
            <a:ext cx="7620600" cy="417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rgbClr val="1C3AA9"/>
                </a:solidFill>
                <a:latin typeface="Proxima Nova"/>
                <a:ea typeface="Proxima Nova"/>
                <a:cs typeface="Proxima Nova"/>
                <a:sym typeface="Proxima Nova"/>
              </a:rPr>
              <a:t>Art:</a:t>
            </a:r>
            <a:r>
              <a:rPr lang="en" sz="1100">
                <a:solidFill>
                  <a:srgbClr val="1C3AA9"/>
                </a:solidFill>
                <a:latin typeface="Proxima Nova"/>
                <a:ea typeface="Proxima Nova"/>
                <a:cs typeface="Proxima Nova"/>
                <a:sym typeface="Proxima Nova"/>
              </a:rPr>
              <a:t> This course studies the visual arts, including painting, sculpture and architecture. Related problems in drawing and design allow creative application and extension of art materials and tools. Participation in regional and local exhibitions is part of the visual experience of the program.</a:t>
            </a:r>
            <a:endParaRPr sz="1100">
              <a:solidFill>
                <a:srgbClr val="1C3AA9"/>
              </a:solidFill>
              <a:latin typeface="Proxima Nova"/>
              <a:ea typeface="Proxima Nova"/>
              <a:cs typeface="Proxima Nova"/>
              <a:sym typeface="Proxima Nova"/>
            </a:endParaRPr>
          </a:p>
          <a:p>
            <a:pPr indent="0" lvl="0" marL="0" rtl="0" algn="l">
              <a:spcBef>
                <a:spcPts val="0"/>
              </a:spcBef>
              <a:spcAft>
                <a:spcPts val="0"/>
              </a:spcAft>
              <a:buNone/>
            </a:pPr>
            <a:r>
              <a:t/>
            </a:r>
            <a:endParaRPr sz="600">
              <a:solidFill>
                <a:srgbClr val="1C3AA9"/>
              </a:solidFill>
              <a:latin typeface="Proxima Nova"/>
              <a:ea typeface="Proxima Nova"/>
              <a:cs typeface="Proxima Nova"/>
              <a:sym typeface="Proxima Nova"/>
            </a:endParaRPr>
          </a:p>
          <a:p>
            <a:pPr indent="0" lvl="0" marL="0" rtl="0" algn="l">
              <a:spcBef>
                <a:spcPts val="0"/>
              </a:spcBef>
              <a:spcAft>
                <a:spcPts val="0"/>
              </a:spcAft>
              <a:buNone/>
            </a:pPr>
            <a:r>
              <a:rPr b="1" lang="en" sz="1100">
                <a:solidFill>
                  <a:srgbClr val="1C3AA9"/>
                </a:solidFill>
                <a:latin typeface="Proxima Nova"/>
                <a:ea typeface="Proxima Nova"/>
                <a:cs typeface="Proxima Nova"/>
                <a:sym typeface="Proxima Nova"/>
              </a:rPr>
              <a:t>Band: </a:t>
            </a:r>
            <a:r>
              <a:rPr lang="en" sz="1100">
                <a:solidFill>
                  <a:srgbClr val="1C3AA9"/>
                </a:solidFill>
                <a:latin typeface="Proxima Nova"/>
                <a:ea typeface="Proxima Nova"/>
                <a:cs typeface="Proxima Nova"/>
                <a:sym typeface="Proxima Nova"/>
              </a:rPr>
              <a:t>Students listen to a variety of instrumental musical styles as they learn basic elements of music including rhythm, pitch and music symbols. Students receive small group instruction organized by the instruments which they play. Concerts and music contests are a part of the band program.</a:t>
            </a:r>
            <a:endParaRPr sz="1100">
              <a:solidFill>
                <a:srgbClr val="1C3AA9"/>
              </a:solidFill>
              <a:latin typeface="Proxima Nova"/>
              <a:ea typeface="Proxima Nova"/>
              <a:cs typeface="Proxima Nova"/>
              <a:sym typeface="Proxima Nova"/>
            </a:endParaRPr>
          </a:p>
          <a:p>
            <a:pPr indent="0" lvl="0" marL="0" rtl="0" algn="l">
              <a:spcBef>
                <a:spcPts val="0"/>
              </a:spcBef>
              <a:spcAft>
                <a:spcPts val="0"/>
              </a:spcAft>
              <a:buNone/>
            </a:pPr>
            <a:r>
              <a:t/>
            </a:r>
            <a:endParaRPr sz="600">
              <a:solidFill>
                <a:srgbClr val="1C3AA9"/>
              </a:solidFill>
              <a:latin typeface="Proxima Nova"/>
              <a:ea typeface="Proxima Nova"/>
              <a:cs typeface="Proxima Nova"/>
              <a:sym typeface="Proxima Nova"/>
            </a:endParaRPr>
          </a:p>
          <a:p>
            <a:pPr indent="0" lvl="0" marL="0" rtl="0" algn="l">
              <a:spcBef>
                <a:spcPts val="0"/>
              </a:spcBef>
              <a:spcAft>
                <a:spcPts val="0"/>
              </a:spcAft>
              <a:buNone/>
            </a:pPr>
            <a:r>
              <a:rPr b="1" lang="en" sz="1100">
                <a:solidFill>
                  <a:srgbClr val="1C3AA9"/>
                </a:solidFill>
                <a:latin typeface="Proxima Nova"/>
                <a:ea typeface="Proxima Nova"/>
                <a:cs typeface="Proxima Nova"/>
                <a:sym typeface="Proxima Nova"/>
              </a:rPr>
              <a:t>Orchestra:</a:t>
            </a:r>
            <a:r>
              <a:rPr lang="en" sz="1100">
                <a:solidFill>
                  <a:srgbClr val="1C3AA9"/>
                </a:solidFill>
                <a:latin typeface="Proxima Nova"/>
                <a:ea typeface="Proxima Nova"/>
                <a:cs typeface="Proxima Nova"/>
                <a:sym typeface="Proxima Nova"/>
              </a:rPr>
              <a:t> Students listen to a variety of string musical styles as they learn basic elements of music including rhythm, pitch and music symbols. Concerts and music contests are a part of the orchestra program.</a:t>
            </a:r>
            <a:endParaRPr sz="1100">
              <a:solidFill>
                <a:srgbClr val="1C3AA9"/>
              </a:solidFill>
              <a:latin typeface="Proxima Nova"/>
              <a:ea typeface="Proxima Nova"/>
              <a:cs typeface="Proxima Nova"/>
              <a:sym typeface="Proxima Nova"/>
            </a:endParaRPr>
          </a:p>
          <a:p>
            <a:pPr indent="0" lvl="0" marL="0" rtl="0" algn="l">
              <a:spcBef>
                <a:spcPts val="0"/>
              </a:spcBef>
              <a:spcAft>
                <a:spcPts val="0"/>
              </a:spcAft>
              <a:buNone/>
            </a:pPr>
            <a:r>
              <a:t/>
            </a:r>
            <a:endParaRPr sz="600">
              <a:solidFill>
                <a:srgbClr val="1C3AA9"/>
              </a:solidFill>
              <a:latin typeface="Proxima Nova"/>
              <a:ea typeface="Proxima Nova"/>
              <a:cs typeface="Proxima Nova"/>
              <a:sym typeface="Proxima Nova"/>
            </a:endParaRPr>
          </a:p>
          <a:p>
            <a:pPr indent="0" lvl="0" marL="0" rtl="0" algn="l">
              <a:spcBef>
                <a:spcPts val="0"/>
              </a:spcBef>
              <a:spcAft>
                <a:spcPts val="0"/>
              </a:spcAft>
              <a:buNone/>
            </a:pPr>
            <a:r>
              <a:rPr b="1" lang="en" sz="1100">
                <a:solidFill>
                  <a:srgbClr val="1C3AA9"/>
                </a:solidFill>
                <a:latin typeface="Proxima Nova"/>
                <a:ea typeface="Proxima Nova"/>
                <a:cs typeface="Proxima Nova"/>
                <a:sym typeface="Proxima Nova"/>
              </a:rPr>
              <a:t>Choir:</a:t>
            </a:r>
            <a:r>
              <a:rPr lang="en" sz="1100">
                <a:solidFill>
                  <a:srgbClr val="1C3AA9"/>
                </a:solidFill>
                <a:latin typeface="Proxima Nova"/>
                <a:ea typeface="Proxima Nova"/>
                <a:cs typeface="Proxima Nova"/>
                <a:sym typeface="Proxima Nova"/>
              </a:rPr>
              <a:t> The choir sings a variety of music and presents several concerts during the year including participation in UIL music evaluations. Choir members have the opportunity to participate in Honor Choir, Region Choir and Solo Contest. The music sung is varied and ranges from classical to popular.</a:t>
            </a:r>
            <a:endParaRPr sz="1100">
              <a:solidFill>
                <a:srgbClr val="1C3AA9"/>
              </a:solidFill>
              <a:latin typeface="Proxima Nova"/>
              <a:ea typeface="Proxima Nova"/>
              <a:cs typeface="Proxima Nova"/>
              <a:sym typeface="Proxima Nova"/>
            </a:endParaRPr>
          </a:p>
          <a:p>
            <a:pPr indent="0" lvl="0" marL="0" rtl="0" algn="l">
              <a:spcBef>
                <a:spcPts val="0"/>
              </a:spcBef>
              <a:spcAft>
                <a:spcPts val="0"/>
              </a:spcAft>
              <a:buNone/>
            </a:pPr>
            <a:r>
              <a:t/>
            </a:r>
            <a:endParaRPr b="1" sz="600">
              <a:solidFill>
                <a:srgbClr val="1C3AA9"/>
              </a:solidFill>
              <a:latin typeface="Proxima Nova"/>
              <a:ea typeface="Proxima Nova"/>
              <a:cs typeface="Proxima Nova"/>
              <a:sym typeface="Proxima Nova"/>
            </a:endParaRPr>
          </a:p>
          <a:p>
            <a:pPr indent="0" lvl="0" marL="0" rtl="0" algn="l">
              <a:spcBef>
                <a:spcPts val="0"/>
              </a:spcBef>
              <a:spcAft>
                <a:spcPts val="0"/>
              </a:spcAft>
              <a:buNone/>
            </a:pPr>
            <a:r>
              <a:rPr b="1" lang="en" sz="1100">
                <a:solidFill>
                  <a:srgbClr val="1C3AA9"/>
                </a:solidFill>
                <a:latin typeface="Proxima Nova"/>
                <a:ea typeface="Proxima Nova"/>
                <a:cs typeface="Proxima Nova"/>
                <a:sym typeface="Proxima Nova"/>
              </a:rPr>
              <a:t>Theatre:</a:t>
            </a:r>
            <a:r>
              <a:rPr lang="en" sz="1100">
                <a:solidFill>
                  <a:srgbClr val="1C3AA9"/>
                </a:solidFill>
                <a:latin typeface="Proxima Nova"/>
                <a:ea typeface="Proxima Nova"/>
                <a:cs typeface="Proxima Nova"/>
                <a:sym typeface="Proxima Nova"/>
              </a:rPr>
              <a:t> This course includes an introduction to and development of expression, acting skills, theatre production and the history and appreciation of theatrical events.</a:t>
            </a:r>
            <a:endParaRPr sz="1100">
              <a:solidFill>
                <a:srgbClr val="1C3AA9"/>
              </a:solidFill>
              <a:latin typeface="Proxima Nova"/>
              <a:ea typeface="Proxima Nova"/>
              <a:cs typeface="Proxima Nova"/>
              <a:sym typeface="Proxima Nova"/>
            </a:endParaRPr>
          </a:p>
          <a:p>
            <a:pPr indent="0" lvl="0" marL="0" rtl="0" algn="l">
              <a:spcBef>
                <a:spcPts val="0"/>
              </a:spcBef>
              <a:spcAft>
                <a:spcPts val="0"/>
              </a:spcAft>
              <a:buNone/>
            </a:pPr>
            <a:r>
              <a:t/>
            </a:r>
            <a:endParaRPr sz="600">
              <a:solidFill>
                <a:srgbClr val="1C3AA9"/>
              </a:solidFill>
              <a:latin typeface="Proxima Nova"/>
              <a:ea typeface="Proxima Nova"/>
              <a:cs typeface="Proxima Nova"/>
              <a:sym typeface="Proxima Nova"/>
            </a:endParaRPr>
          </a:p>
          <a:p>
            <a:pPr indent="0" lvl="0" marL="0" rtl="0" algn="l">
              <a:spcBef>
                <a:spcPts val="0"/>
              </a:spcBef>
              <a:spcAft>
                <a:spcPts val="0"/>
              </a:spcAft>
              <a:buNone/>
            </a:pPr>
            <a:r>
              <a:rPr b="1" lang="en" sz="1100">
                <a:solidFill>
                  <a:srgbClr val="1C3AA9"/>
                </a:solidFill>
                <a:latin typeface="Proxima Nova"/>
                <a:ea typeface="Proxima Nova"/>
                <a:cs typeface="Proxima Nova"/>
                <a:sym typeface="Proxima Nova"/>
              </a:rPr>
              <a:t>Dance: </a:t>
            </a:r>
            <a:r>
              <a:rPr lang="en" sz="1100">
                <a:solidFill>
                  <a:srgbClr val="1C3AA9"/>
                </a:solidFill>
                <a:latin typeface="Proxima Nova"/>
                <a:ea typeface="Proxima Nova"/>
                <a:cs typeface="Proxima Nova"/>
                <a:sym typeface="Proxima Nova"/>
              </a:rPr>
              <a:t>Dance students gain fundamental knowledge of dance steps and terminology, music and choreography as they create and participate in dance combinations and performances. NOTE: Counts as the third year P.E. requirement. Course may not available at all campuses.</a:t>
            </a:r>
            <a:endParaRPr sz="1100">
              <a:solidFill>
                <a:srgbClr val="1C3AA9"/>
              </a:solidFill>
              <a:latin typeface="Proxima Nova"/>
              <a:ea typeface="Proxima Nova"/>
              <a:cs typeface="Proxima Nova"/>
              <a:sym typeface="Proxima Nova"/>
            </a:endParaRPr>
          </a:p>
          <a:p>
            <a:pPr indent="0" lvl="0" marL="0" rtl="0" algn="l">
              <a:spcBef>
                <a:spcPts val="0"/>
              </a:spcBef>
              <a:spcAft>
                <a:spcPts val="0"/>
              </a:spcAft>
              <a:buNone/>
            </a:pPr>
            <a:r>
              <a:t/>
            </a:r>
            <a:endParaRPr b="1" sz="600">
              <a:solidFill>
                <a:srgbClr val="1C3AA9"/>
              </a:solidFill>
              <a:latin typeface="Proxima Nova"/>
              <a:ea typeface="Proxima Nova"/>
              <a:cs typeface="Proxima Nova"/>
              <a:sym typeface="Proxima Nova"/>
            </a:endParaRPr>
          </a:p>
          <a:p>
            <a:pPr indent="0" lvl="0" marL="0" rtl="0" algn="l">
              <a:spcBef>
                <a:spcPts val="0"/>
              </a:spcBef>
              <a:spcAft>
                <a:spcPts val="0"/>
              </a:spcAft>
              <a:buNone/>
            </a:pPr>
            <a:r>
              <a:rPr b="1" lang="en" sz="1100">
                <a:solidFill>
                  <a:srgbClr val="1C3AA9"/>
                </a:solidFill>
                <a:latin typeface="Proxima Nova"/>
                <a:ea typeface="Proxima Nova"/>
                <a:cs typeface="Proxima Nova"/>
                <a:sym typeface="Proxima Nova"/>
              </a:rPr>
              <a:t>LeadWorthy:</a:t>
            </a:r>
            <a:r>
              <a:rPr lang="en" sz="1100">
                <a:solidFill>
                  <a:srgbClr val="1C3AA9"/>
                </a:solidFill>
                <a:latin typeface="Proxima Nova"/>
                <a:ea typeface="Proxima Nova"/>
                <a:cs typeface="Proxima Nova"/>
                <a:sym typeface="Proxima Nova"/>
              </a:rPr>
              <a:t> This course helps students develop leadership and personal and business skills as they learn to be responsible members of their community.</a:t>
            </a:r>
            <a:endParaRPr sz="1100">
              <a:solidFill>
                <a:srgbClr val="1C3AA9"/>
              </a:solidFill>
              <a:latin typeface="Proxima Nova"/>
              <a:ea typeface="Proxima Nova"/>
              <a:cs typeface="Proxima Nova"/>
              <a:sym typeface="Proxima Nova"/>
            </a:endParaRPr>
          </a:p>
          <a:p>
            <a:pPr indent="0" lvl="0" marL="0" rtl="0" algn="l">
              <a:spcBef>
                <a:spcPts val="0"/>
              </a:spcBef>
              <a:spcAft>
                <a:spcPts val="0"/>
              </a:spcAft>
              <a:buNone/>
            </a:pPr>
            <a:r>
              <a:t/>
            </a:r>
            <a:endParaRPr sz="600">
              <a:solidFill>
                <a:srgbClr val="1C3AA9"/>
              </a:solidFill>
              <a:latin typeface="Proxima Nova"/>
              <a:ea typeface="Proxima Nova"/>
              <a:cs typeface="Proxima Nova"/>
              <a:sym typeface="Proxima Nova"/>
            </a:endParaRPr>
          </a:p>
          <a:p>
            <a:pPr indent="0" lvl="0" marL="0" rtl="0" algn="l">
              <a:spcBef>
                <a:spcPts val="0"/>
              </a:spcBef>
              <a:spcAft>
                <a:spcPts val="0"/>
              </a:spcAft>
              <a:buNone/>
            </a:pPr>
            <a:r>
              <a:rPr b="1" lang="en" sz="1100">
                <a:solidFill>
                  <a:srgbClr val="1C3AA9"/>
                </a:solidFill>
                <a:latin typeface="Proxima Nova"/>
                <a:ea typeface="Proxima Nova"/>
                <a:cs typeface="Proxima Nova"/>
                <a:sym typeface="Proxima Nova"/>
              </a:rPr>
              <a:t>Publications: </a:t>
            </a:r>
            <a:r>
              <a:rPr lang="en" sz="1100">
                <a:solidFill>
                  <a:srgbClr val="1C3AA9"/>
                </a:solidFill>
                <a:latin typeface="Proxima Nova"/>
                <a:ea typeface="Proxima Nova"/>
                <a:cs typeface="Proxima Nova"/>
                <a:sym typeface="Proxima Nova"/>
              </a:rPr>
              <a:t>Students apply writing skills to the publication of the school yearbook. (application required)</a:t>
            </a:r>
            <a:endParaRPr sz="1100">
              <a:solidFill>
                <a:srgbClr val="1C3AA9"/>
              </a:solidFill>
              <a:latin typeface="Proxima Nova"/>
              <a:ea typeface="Proxima Nova"/>
              <a:cs typeface="Proxima Nova"/>
              <a:sym typeface="Proxima Nova"/>
            </a:endParaRPr>
          </a:p>
          <a:p>
            <a:pPr indent="0" lvl="0" marL="0" rtl="0" algn="l">
              <a:spcBef>
                <a:spcPts val="0"/>
              </a:spcBef>
              <a:spcAft>
                <a:spcPts val="0"/>
              </a:spcAft>
              <a:buNone/>
            </a:pPr>
            <a:r>
              <a:t/>
            </a:r>
            <a:endParaRPr b="1" sz="600">
              <a:solidFill>
                <a:srgbClr val="1C3AA9"/>
              </a:solidFill>
              <a:latin typeface="Proxima Nova"/>
              <a:ea typeface="Proxima Nova"/>
              <a:cs typeface="Proxima Nova"/>
              <a:sym typeface="Proxima Nova"/>
            </a:endParaRPr>
          </a:p>
          <a:p>
            <a:pPr indent="0" lvl="0" marL="0" rtl="0" algn="l">
              <a:spcBef>
                <a:spcPts val="0"/>
              </a:spcBef>
              <a:spcAft>
                <a:spcPts val="0"/>
              </a:spcAft>
              <a:buNone/>
            </a:pPr>
            <a:r>
              <a:rPr b="1" lang="en" sz="1100">
                <a:solidFill>
                  <a:srgbClr val="1C3AA9"/>
                </a:solidFill>
                <a:latin typeface="Proxima Nova"/>
                <a:ea typeface="Proxima Nova"/>
                <a:cs typeface="Proxima Nova"/>
                <a:sym typeface="Proxima Nova"/>
              </a:rPr>
              <a:t>Student Aide:</a:t>
            </a:r>
            <a:r>
              <a:rPr lang="en" sz="1100">
                <a:solidFill>
                  <a:srgbClr val="1C3AA9"/>
                </a:solidFill>
                <a:latin typeface="Proxima Nova"/>
                <a:ea typeface="Proxima Nova"/>
                <a:cs typeface="Proxima Nova"/>
                <a:sym typeface="Proxima Nova"/>
              </a:rPr>
              <a:t> This school service opportunity allows students work in school offices. Interested students who receive teacher recommendation will be placed as aides on an as-needed basis. (application required)</a:t>
            </a:r>
            <a:endParaRPr sz="1100">
              <a:solidFill>
                <a:srgbClr val="1C3AA9"/>
              </a:solidFill>
              <a:latin typeface="Proxima Nova"/>
              <a:ea typeface="Proxima Nova"/>
              <a:cs typeface="Proxima Nova"/>
              <a:sym typeface="Proxima Nova"/>
            </a:endParaRPr>
          </a:p>
          <a:p>
            <a:pPr indent="0" lvl="0" marL="0" rtl="0" algn="l">
              <a:spcBef>
                <a:spcPts val="0"/>
              </a:spcBef>
              <a:spcAft>
                <a:spcPts val="0"/>
              </a:spcAft>
              <a:buNone/>
            </a:pPr>
            <a:r>
              <a:t/>
            </a:r>
            <a:endParaRPr sz="1100">
              <a:solidFill>
                <a:srgbClr val="1C3AA9"/>
              </a:solidFill>
              <a:latin typeface="Proxima Nova"/>
              <a:ea typeface="Proxima Nova"/>
              <a:cs typeface="Proxima Nova"/>
              <a:sym typeface="Proxima Nova"/>
            </a:endParaRPr>
          </a:p>
          <a:p>
            <a:pPr indent="0" lvl="0" marL="0" rtl="0" algn="l">
              <a:spcBef>
                <a:spcPts val="0"/>
              </a:spcBef>
              <a:spcAft>
                <a:spcPts val="0"/>
              </a:spcAft>
              <a:buNone/>
            </a:pPr>
            <a:r>
              <a:t/>
            </a:r>
            <a:endParaRPr sz="1100">
              <a:solidFill>
                <a:srgbClr val="1C3AA9"/>
              </a:solidFill>
              <a:latin typeface="Proxima Nova"/>
              <a:ea typeface="Proxima Nova"/>
              <a:cs typeface="Proxima Nova"/>
              <a:sym typeface="Proxima Nova"/>
            </a:endParaRPr>
          </a:p>
        </p:txBody>
      </p:sp>
      <p:pic>
        <p:nvPicPr>
          <p:cNvPr id="168" name="Google Shape;168;p28"/>
          <p:cNvPicPr preferRelativeResize="0"/>
          <p:nvPr/>
        </p:nvPicPr>
        <p:blipFill>
          <a:blip r:embed="rId3">
            <a:alphaModFix/>
          </a:blip>
          <a:stretch>
            <a:fillRect/>
          </a:stretch>
        </p:blipFill>
        <p:spPr>
          <a:xfrm>
            <a:off x="95319" y="956431"/>
            <a:ext cx="1350205" cy="898500"/>
          </a:xfrm>
          <a:prstGeom prst="rect">
            <a:avLst/>
          </a:prstGeom>
          <a:noFill/>
          <a:ln>
            <a:noFill/>
          </a:ln>
        </p:spPr>
      </p:pic>
      <p:pic>
        <p:nvPicPr>
          <p:cNvPr id="169" name="Google Shape;169;p28"/>
          <p:cNvPicPr preferRelativeResize="0"/>
          <p:nvPr/>
        </p:nvPicPr>
        <p:blipFill rotWithShape="1">
          <a:blip r:embed="rId4">
            <a:alphaModFix/>
          </a:blip>
          <a:srcRect b="0" l="11433" r="0" t="0"/>
          <a:stretch/>
        </p:blipFill>
        <p:spPr>
          <a:xfrm>
            <a:off x="73563" y="2031588"/>
            <a:ext cx="1393714" cy="1047000"/>
          </a:xfrm>
          <a:prstGeom prst="rect">
            <a:avLst/>
          </a:prstGeom>
          <a:noFill/>
          <a:ln>
            <a:noFill/>
          </a:ln>
        </p:spPr>
      </p:pic>
      <p:pic>
        <p:nvPicPr>
          <p:cNvPr id="170" name="Google Shape;170;p28"/>
          <p:cNvPicPr preferRelativeResize="0"/>
          <p:nvPr/>
        </p:nvPicPr>
        <p:blipFill rotWithShape="1">
          <a:blip r:embed="rId5">
            <a:alphaModFix/>
          </a:blip>
          <a:srcRect b="0" l="17857" r="0" t="0"/>
          <a:stretch/>
        </p:blipFill>
        <p:spPr>
          <a:xfrm>
            <a:off x="95325" y="3255250"/>
            <a:ext cx="1350200" cy="109386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9"/>
          <p:cNvSpPr txBox="1"/>
          <p:nvPr>
            <p:ph type="title"/>
          </p:nvPr>
        </p:nvSpPr>
        <p:spPr>
          <a:xfrm>
            <a:off x="311700" y="-110175"/>
            <a:ext cx="8520600" cy="61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chemeClr val="accent5"/>
                </a:solidFill>
              </a:rPr>
              <a:t>High School Credit </a:t>
            </a:r>
            <a:r>
              <a:rPr lang="en" sz="3600">
                <a:solidFill>
                  <a:schemeClr val="accent5"/>
                </a:solidFill>
              </a:rPr>
              <a:t>Electives </a:t>
            </a:r>
            <a:br>
              <a:rPr lang="en">
                <a:solidFill>
                  <a:srgbClr val="A61C00"/>
                </a:solidFill>
              </a:rPr>
            </a:br>
            <a:endParaRPr sz="1800">
              <a:solidFill>
                <a:srgbClr val="A61C00"/>
              </a:solidFill>
            </a:endParaRPr>
          </a:p>
        </p:txBody>
      </p:sp>
      <p:sp>
        <p:nvSpPr>
          <p:cNvPr id="176" name="Google Shape;176;p29"/>
          <p:cNvSpPr txBox="1"/>
          <p:nvPr/>
        </p:nvSpPr>
        <p:spPr>
          <a:xfrm>
            <a:off x="3688775" y="3961525"/>
            <a:ext cx="2214600" cy="16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FF0000"/>
              </a:solidFill>
            </a:endParaRPr>
          </a:p>
        </p:txBody>
      </p:sp>
      <p:cxnSp>
        <p:nvCxnSpPr>
          <p:cNvPr id="177" name="Google Shape;177;p29"/>
          <p:cNvCxnSpPr/>
          <p:nvPr/>
        </p:nvCxnSpPr>
        <p:spPr>
          <a:xfrm>
            <a:off x="311700" y="574175"/>
            <a:ext cx="8322900" cy="28200"/>
          </a:xfrm>
          <a:prstGeom prst="straightConnector1">
            <a:avLst/>
          </a:prstGeom>
          <a:noFill/>
          <a:ln cap="flat" cmpd="sng" w="76200">
            <a:solidFill>
              <a:srgbClr val="FFFFFF"/>
            </a:solidFill>
            <a:prstDash val="solid"/>
            <a:round/>
            <a:headEnd len="med" w="med" type="none"/>
            <a:tailEnd len="med" w="med" type="none"/>
          </a:ln>
        </p:spPr>
      </p:cxnSp>
      <p:sp>
        <p:nvSpPr>
          <p:cNvPr id="178" name="Google Shape;178;p29"/>
          <p:cNvSpPr txBox="1"/>
          <p:nvPr/>
        </p:nvSpPr>
        <p:spPr>
          <a:xfrm>
            <a:off x="1393775" y="597025"/>
            <a:ext cx="7548900" cy="419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1C3AA9"/>
                </a:solidFill>
                <a:latin typeface="Proxima Nova"/>
                <a:ea typeface="Proxima Nova"/>
                <a:cs typeface="Proxima Nova"/>
                <a:sym typeface="Proxima Nova"/>
              </a:rPr>
              <a:t>Principles of Human Services:</a:t>
            </a:r>
            <a:r>
              <a:rPr lang="en" sz="1200">
                <a:solidFill>
                  <a:srgbClr val="1C3AA9"/>
                </a:solidFill>
                <a:latin typeface="Proxima Nova"/>
                <a:ea typeface="Proxima Nova"/>
                <a:cs typeface="Proxima Nova"/>
                <a:sym typeface="Proxima Nova"/>
              </a:rPr>
              <a:t> Students gain personal life management skills as they investigate human services careers, including counseling and mental health, early childhood development, family and community and personal care services. Topics include nutrition and dietary practices, food preparation, budgeting and management of family housing needs. </a:t>
            </a:r>
            <a:endParaRPr sz="1200">
              <a:solidFill>
                <a:srgbClr val="1C3AA9"/>
              </a:solidFill>
              <a:latin typeface="Proxima Nova"/>
              <a:ea typeface="Proxima Nova"/>
              <a:cs typeface="Proxima Nova"/>
              <a:sym typeface="Proxima Nova"/>
            </a:endParaRPr>
          </a:p>
          <a:p>
            <a:pPr indent="0" lvl="0" marL="0" rtl="0" algn="l">
              <a:spcBef>
                <a:spcPts val="0"/>
              </a:spcBef>
              <a:spcAft>
                <a:spcPts val="0"/>
              </a:spcAft>
              <a:buNone/>
            </a:pPr>
            <a:r>
              <a:t/>
            </a:r>
            <a:endParaRPr sz="1200">
              <a:solidFill>
                <a:srgbClr val="1C3AA9"/>
              </a:solidFill>
              <a:latin typeface="Proxima Nova"/>
              <a:ea typeface="Proxima Nova"/>
              <a:cs typeface="Proxima Nova"/>
              <a:sym typeface="Proxima Nova"/>
            </a:endParaRPr>
          </a:p>
          <a:p>
            <a:pPr indent="0" lvl="0" marL="0" rtl="0" algn="l">
              <a:spcBef>
                <a:spcPts val="0"/>
              </a:spcBef>
              <a:spcAft>
                <a:spcPts val="0"/>
              </a:spcAft>
              <a:buNone/>
            </a:pPr>
            <a:r>
              <a:rPr b="1" lang="en" sz="1200">
                <a:solidFill>
                  <a:srgbClr val="1C3AA9"/>
                </a:solidFill>
                <a:latin typeface="Proxima Nova"/>
                <a:ea typeface="Proxima Nova"/>
                <a:cs typeface="Proxima Nova"/>
                <a:sym typeface="Proxima Nova"/>
              </a:rPr>
              <a:t>Principles of Applied Engineering</a:t>
            </a:r>
            <a:r>
              <a:rPr lang="en" sz="1200">
                <a:solidFill>
                  <a:srgbClr val="1C3AA9"/>
                </a:solidFill>
                <a:latin typeface="Proxima Nova"/>
                <a:ea typeface="Proxima Nova"/>
                <a:cs typeface="Proxima Nova"/>
                <a:sym typeface="Proxima Nova"/>
              </a:rPr>
              <a:t>: </a:t>
            </a:r>
            <a:r>
              <a:rPr lang="en" sz="1200">
                <a:solidFill>
                  <a:srgbClr val="1C3AA9"/>
                </a:solidFill>
                <a:latin typeface="Proxima Nova"/>
                <a:ea typeface="Proxima Nova"/>
                <a:cs typeface="Proxima Nova"/>
                <a:sym typeface="Proxima Nova"/>
              </a:rPr>
              <a:t>Provides an overview of the various fields of science, technology, engineering, and math and their interrelationships. Students will use multiple software applications to prepare and present course assignments along with hands-on projects. </a:t>
            </a:r>
            <a:endParaRPr sz="1200">
              <a:solidFill>
                <a:srgbClr val="1C3AA9"/>
              </a:solidFill>
              <a:latin typeface="Proxima Nova"/>
              <a:ea typeface="Proxima Nova"/>
              <a:cs typeface="Proxima Nova"/>
              <a:sym typeface="Proxima Nova"/>
            </a:endParaRPr>
          </a:p>
          <a:p>
            <a:pPr indent="0" lvl="0" marL="0" rtl="0" algn="l">
              <a:spcBef>
                <a:spcPts val="0"/>
              </a:spcBef>
              <a:spcAft>
                <a:spcPts val="0"/>
              </a:spcAft>
              <a:buNone/>
            </a:pPr>
            <a:r>
              <a:t/>
            </a:r>
            <a:endParaRPr sz="1200">
              <a:solidFill>
                <a:srgbClr val="1C3AA9"/>
              </a:solidFill>
              <a:latin typeface="Proxima Nova"/>
              <a:ea typeface="Proxima Nova"/>
              <a:cs typeface="Proxima Nova"/>
              <a:sym typeface="Proxima Nova"/>
            </a:endParaRPr>
          </a:p>
          <a:p>
            <a:pPr indent="0" lvl="0" marL="0" rtl="0" algn="l">
              <a:spcBef>
                <a:spcPts val="0"/>
              </a:spcBef>
              <a:spcAft>
                <a:spcPts val="0"/>
              </a:spcAft>
              <a:buNone/>
            </a:pPr>
            <a:r>
              <a:rPr b="1" lang="en" sz="1200">
                <a:solidFill>
                  <a:srgbClr val="1C3AA9"/>
                </a:solidFill>
                <a:latin typeface="Proxima Nova"/>
                <a:ea typeface="Proxima Nova"/>
                <a:cs typeface="Proxima Nova"/>
                <a:sym typeface="Proxima Nova"/>
              </a:rPr>
              <a:t>Principles of Manufacturing:</a:t>
            </a:r>
            <a:r>
              <a:rPr lang="en" sz="1200">
                <a:solidFill>
                  <a:srgbClr val="1C3AA9"/>
                </a:solidFill>
                <a:latin typeface="Proxima Nova"/>
                <a:ea typeface="Proxima Nova"/>
                <a:cs typeface="Proxima Nova"/>
                <a:sym typeface="Proxima Nova"/>
              </a:rPr>
              <a:t> This course is a hands-on study of manufacturing technology. Students reinforce, apply and transfer academic knowledge and skills to a variety of activities, problems and settings, as students develop skills in the application, design, production, and assessment of products, services and systems and how these skills are applied to manufacturing. </a:t>
            </a:r>
            <a:endParaRPr sz="1200">
              <a:solidFill>
                <a:srgbClr val="1C3AA9"/>
              </a:solidFill>
              <a:latin typeface="Proxima Nova"/>
              <a:ea typeface="Proxima Nova"/>
              <a:cs typeface="Proxima Nova"/>
              <a:sym typeface="Proxima Nova"/>
            </a:endParaRPr>
          </a:p>
          <a:p>
            <a:pPr indent="0" lvl="0" marL="0" rtl="0" algn="l">
              <a:spcBef>
                <a:spcPts val="0"/>
              </a:spcBef>
              <a:spcAft>
                <a:spcPts val="0"/>
              </a:spcAft>
              <a:buNone/>
            </a:pPr>
            <a:r>
              <a:t/>
            </a:r>
            <a:endParaRPr b="1" sz="1200">
              <a:solidFill>
                <a:schemeClr val="accent5"/>
              </a:solidFill>
              <a:latin typeface="Proxima Nova"/>
              <a:ea typeface="Proxima Nova"/>
              <a:cs typeface="Proxima Nova"/>
              <a:sym typeface="Proxima Nova"/>
            </a:endParaRPr>
          </a:p>
          <a:p>
            <a:pPr indent="0" lvl="0" marL="0" rtl="0" algn="l">
              <a:spcBef>
                <a:spcPts val="0"/>
              </a:spcBef>
              <a:spcAft>
                <a:spcPts val="0"/>
              </a:spcAft>
              <a:buNone/>
            </a:pPr>
            <a:r>
              <a:rPr b="1" lang="en" sz="1200">
                <a:solidFill>
                  <a:schemeClr val="accent5"/>
                </a:solidFill>
                <a:latin typeface="Proxima Nova"/>
                <a:ea typeface="Proxima Nova"/>
                <a:cs typeface="Proxima Nova"/>
                <a:sym typeface="Proxima Nova"/>
              </a:rPr>
              <a:t>Spanish I (High School Spanish I):</a:t>
            </a:r>
            <a:r>
              <a:rPr lang="en" sz="1200">
                <a:solidFill>
                  <a:schemeClr val="accent5"/>
                </a:solidFill>
                <a:latin typeface="Proxima Nova"/>
                <a:ea typeface="Proxima Nova"/>
                <a:cs typeface="Proxima Nova"/>
                <a:sym typeface="Proxima Nova"/>
              </a:rPr>
              <a:t> One Students are introduced to Spanish and Hispanic culture while communicating in multiple modes and engaging in a variety of performance tasks. </a:t>
            </a:r>
            <a:endParaRPr sz="1200">
              <a:solidFill>
                <a:schemeClr val="accent5"/>
              </a:solidFill>
              <a:latin typeface="Proxima Nova"/>
              <a:ea typeface="Proxima Nova"/>
              <a:cs typeface="Proxima Nova"/>
              <a:sym typeface="Proxima Nova"/>
            </a:endParaRPr>
          </a:p>
          <a:p>
            <a:pPr indent="0" lvl="0" marL="0" rtl="0" algn="l">
              <a:spcBef>
                <a:spcPts val="0"/>
              </a:spcBef>
              <a:spcAft>
                <a:spcPts val="0"/>
              </a:spcAft>
              <a:buNone/>
            </a:pPr>
            <a:r>
              <a:t/>
            </a:r>
            <a:endParaRPr sz="1200">
              <a:solidFill>
                <a:schemeClr val="accent5"/>
              </a:solidFill>
              <a:latin typeface="Proxima Nova"/>
              <a:ea typeface="Proxima Nova"/>
              <a:cs typeface="Proxima Nova"/>
              <a:sym typeface="Proxima Nova"/>
            </a:endParaRPr>
          </a:p>
          <a:p>
            <a:pPr indent="0" lvl="0" marL="0" rtl="0" algn="l">
              <a:spcBef>
                <a:spcPts val="0"/>
              </a:spcBef>
              <a:spcAft>
                <a:spcPts val="0"/>
              </a:spcAft>
              <a:buNone/>
            </a:pPr>
            <a:r>
              <a:rPr b="1" i="1" lang="en" sz="1200">
                <a:solidFill>
                  <a:schemeClr val="lt1"/>
                </a:solidFill>
                <a:highlight>
                  <a:schemeClr val="accent5"/>
                </a:highlight>
                <a:latin typeface="Proxima Nova"/>
                <a:ea typeface="Proxima Nova"/>
                <a:cs typeface="Proxima Nova"/>
                <a:sym typeface="Proxima Nova"/>
              </a:rPr>
              <a:t>Only Students that are tested for this level of Spanish can register</a:t>
            </a:r>
            <a:endParaRPr b="1" i="1" sz="1200">
              <a:solidFill>
                <a:schemeClr val="lt1"/>
              </a:solidFill>
              <a:highlight>
                <a:schemeClr val="accent5"/>
              </a:highlight>
              <a:latin typeface="Proxima Nova"/>
              <a:ea typeface="Proxima Nova"/>
              <a:cs typeface="Proxima Nova"/>
              <a:sym typeface="Proxima Nova"/>
            </a:endParaRPr>
          </a:p>
          <a:p>
            <a:pPr indent="0" lvl="0" marL="0" rtl="0" algn="l">
              <a:spcBef>
                <a:spcPts val="0"/>
              </a:spcBef>
              <a:spcAft>
                <a:spcPts val="0"/>
              </a:spcAft>
              <a:buNone/>
            </a:pPr>
            <a:r>
              <a:rPr b="1" lang="en" sz="1200">
                <a:solidFill>
                  <a:schemeClr val="accent5"/>
                </a:solidFill>
                <a:latin typeface="Proxima Nova"/>
                <a:ea typeface="Proxima Nova"/>
                <a:cs typeface="Proxima Nova"/>
                <a:sym typeface="Proxima Nova"/>
              </a:rPr>
              <a:t>Spanish for Spanish Speakers I</a:t>
            </a:r>
            <a:r>
              <a:rPr lang="en" sz="1200">
                <a:solidFill>
                  <a:schemeClr val="accent5"/>
                </a:solidFill>
                <a:latin typeface="Proxima Nova"/>
                <a:ea typeface="Proxima Nova"/>
                <a:cs typeface="Proxima Nova"/>
                <a:sym typeface="Proxima Nova"/>
              </a:rPr>
              <a:t> - (fall semester) </a:t>
            </a:r>
            <a:r>
              <a:rPr b="1" lang="en" sz="1200">
                <a:solidFill>
                  <a:schemeClr val="accent5"/>
                </a:solidFill>
                <a:latin typeface="Proxima Nova"/>
                <a:ea typeface="Proxima Nova"/>
                <a:cs typeface="Proxima Nova"/>
                <a:sym typeface="Proxima Nova"/>
              </a:rPr>
              <a:t>Spanish for Spanish Speakers II</a:t>
            </a:r>
            <a:r>
              <a:rPr lang="en" sz="1200">
                <a:solidFill>
                  <a:schemeClr val="accent5"/>
                </a:solidFill>
                <a:latin typeface="Proxima Nova"/>
                <a:ea typeface="Proxima Nova"/>
                <a:cs typeface="Proxima Nova"/>
                <a:sym typeface="Proxima Nova"/>
              </a:rPr>
              <a:t> - (spring semester) One credit per course. This is an introductory course for native and heritage language learners who already possess developed oral language skills. Students will continue to develop their language skills and increase their proficiency level.</a:t>
            </a:r>
            <a:endParaRPr sz="1200">
              <a:solidFill>
                <a:schemeClr val="accent5"/>
              </a:solidFill>
              <a:latin typeface="Proxima Nova"/>
              <a:ea typeface="Proxima Nova"/>
              <a:cs typeface="Proxima Nova"/>
              <a:sym typeface="Proxima Nova"/>
            </a:endParaRPr>
          </a:p>
          <a:p>
            <a:pPr indent="0" lvl="0" marL="0" rtl="0" algn="l">
              <a:spcBef>
                <a:spcPts val="0"/>
              </a:spcBef>
              <a:spcAft>
                <a:spcPts val="0"/>
              </a:spcAft>
              <a:buNone/>
            </a:pPr>
            <a:r>
              <a:t/>
            </a:r>
            <a:endParaRPr sz="1200">
              <a:solidFill>
                <a:schemeClr val="accent5"/>
              </a:solidFill>
              <a:latin typeface="Proxima Nova"/>
              <a:ea typeface="Proxima Nova"/>
              <a:cs typeface="Proxima Nova"/>
              <a:sym typeface="Proxima Nova"/>
            </a:endParaRPr>
          </a:p>
          <a:p>
            <a:pPr indent="0" lvl="0" marL="0" rtl="0" algn="ctr">
              <a:lnSpc>
                <a:spcPct val="115000"/>
              </a:lnSpc>
              <a:spcBef>
                <a:spcPts val="0"/>
              </a:spcBef>
              <a:spcAft>
                <a:spcPts val="0"/>
              </a:spcAft>
              <a:buNone/>
            </a:pPr>
            <a:r>
              <a:rPr b="1" i="1" lang="en" sz="1200">
                <a:solidFill>
                  <a:srgbClr val="EFEFEF"/>
                </a:solidFill>
                <a:highlight>
                  <a:schemeClr val="accent5"/>
                </a:highlight>
                <a:latin typeface="Proxima Nova"/>
                <a:ea typeface="Proxima Nova"/>
                <a:cs typeface="Proxima Nova"/>
                <a:sym typeface="Proxima Nova"/>
              </a:rPr>
              <a:t>Student may not be dually enrolled in Applied Engineering and Manufacturing.</a:t>
            </a:r>
            <a:endParaRPr sz="1200">
              <a:solidFill>
                <a:schemeClr val="accent5"/>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1" i="1" sz="1200">
              <a:solidFill>
                <a:srgbClr val="EFEFEF"/>
              </a:solidFill>
              <a:highlight>
                <a:srgbClr val="1C3AA9"/>
              </a:highlight>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200">
              <a:solidFill>
                <a:srgbClr val="1C3AA9"/>
              </a:solidFill>
              <a:latin typeface="Proxima Nova"/>
              <a:ea typeface="Proxima Nova"/>
              <a:cs typeface="Proxima Nova"/>
              <a:sym typeface="Proxima Nova"/>
            </a:endParaRPr>
          </a:p>
        </p:txBody>
      </p:sp>
      <p:pic>
        <p:nvPicPr>
          <p:cNvPr id="179" name="Google Shape;179;p29"/>
          <p:cNvPicPr preferRelativeResize="0"/>
          <p:nvPr/>
        </p:nvPicPr>
        <p:blipFill>
          <a:blip r:embed="rId3">
            <a:alphaModFix/>
          </a:blip>
          <a:stretch>
            <a:fillRect/>
          </a:stretch>
        </p:blipFill>
        <p:spPr>
          <a:xfrm>
            <a:off x="85950" y="3651975"/>
            <a:ext cx="1307825" cy="871883"/>
          </a:xfrm>
          <a:prstGeom prst="rect">
            <a:avLst/>
          </a:prstGeom>
          <a:noFill/>
          <a:ln>
            <a:noFill/>
          </a:ln>
        </p:spPr>
      </p:pic>
      <p:pic>
        <p:nvPicPr>
          <p:cNvPr id="180" name="Google Shape;180;p29"/>
          <p:cNvPicPr preferRelativeResize="0"/>
          <p:nvPr/>
        </p:nvPicPr>
        <p:blipFill>
          <a:blip r:embed="rId4">
            <a:alphaModFix/>
          </a:blip>
          <a:stretch>
            <a:fillRect/>
          </a:stretch>
        </p:blipFill>
        <p:spPr>
          <a:xfrm>
            <a:off x="85944" y="2623769"/>
            <a:ext cx="1307825" cy="870298"/>
          </a:xfrm>
          <a:prstGeom prst="rect">
            <a:avLst/>
          </a:prstGeom>
          <a:noFill/>
          <a:ln>
            <a:noFill/>
          </a:ln>
        </p:spPr>
      </p:pic>
      <p:pic>
        <p:nvPicPr>
          <p:cNvPr id="181" name="Google Shape;181;p29"/>
          <p:cNvPicPr preferRelativeResize="0"/>
          <p:nvPr/>
        </p:nvPicPr>
        <p:blipFill>
          <a:blip r:embed="rId5">
            <a:alphaModFix/>
          </a:blip>
          <a:stretch>
            <a:fillRect/>
          </a:stretch>
        </p:blipFill>
        <p:spPr>
          <a:xfrm>
            <a:off x="85950" y="714400"/>
            <a:ext cx="1307825" cy="817200"/>
          </a:xfrm>
          <a:prstGeom prst="rect">
            <a:avLst/>
          </a:prstGeom>
          <a:noFill/>
          <a:ln>
            <a:noFill/>
          </a:ln>
        </p:spPr>
      </p:pic>
      <p:pic>
        <p:nvPicPr>
          <p:cNvPr id="182" name="Google Shape;182;p29"/>
          <p:cNvPicPr preferRelativeResize="0"/>
          <p:nvPr/>
        </p:nvPicPr>
        <p:blipFill>
          <a:blip r:embed="rId6">
            <a:alphaModFix/>
          </a:blip>
          <a:stretch>
            <a:fillRect/>
          </a:stretch>
        </p:blipFill>
        <p:spPr>
          <a:xfrm>
            <a:off x="85950" y="1742681"/>
            <a:ext cx="1307825" cy="7232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0"/>
          <p:cNvSpPr txBox="1"/>
          <p:nvPr>
            <p:ph type="title"/>
          </p:nvPr>
        </p:nvSpPr>
        <p:spPr>
          <a:xfrm>
            <a:off x="311700" y="-33975"/>
            <a:ext cx="8520600" cy="61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chemeClr val="accent5"/>
                </a:solidFill>
              </a:rPr>
              <a:t>High School Credit Electives </a:t>
            </a:r>
            <a:br>
              <a:rPr lang="en">
                <a:solidFill>
                  <a:srgbClr val="A61C00"/>
                </a:solidFill>
              </a:rPr>
            </a:br>
            <a:endParaRPr sz="1800">
              <a:solidFill>
                <a:srgbClr val="A61C00"/>
              </a:solidFill>
            </a:endParaRPr>
          </a:p>
        </p:txBody>
      </p:sp>
      <p:sp>
        <p:nvSpPr>
          <p:cNvPr id="188" name="Google Shape;188;p30"/>
          <p:cNvSpPr txBox="1"/>
          <p:nvPr/>
        </p:nvSpPr>
        <p:spPr>
          <a:xfrm>
            <a:off x="3688775" y="3961525"/>
            <a:ext cx="2214600" cy="16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FF0000"/>
              </a:solidFill>
            </a:endParaRPr>
          </a:p>
        </p:txBody>
      </p:sp>
      <p:cxnSp>
        <p:nvCxnSpPr>
          <p:cNvPr id="189" name="Google Shape;189;p30"/>
          <p:cNvCxnSpPr/>
          <p:nvPr/>
        </p:nvCxnSpPr>
        <p:spPr>
          <a:xfrm>
            <a:off x="311700" y="726575"/>
            <a:ext cx="8322900" cy="28200"/>
          </a:xfrm>
          <a:prstGeom prst="straightConnector1">
            <a:avLst/>
          </a:prstGeom>
          <a:noFill/>
          <a:ln cap="flat" cmpd="sng" w="76200">
            <a:solidFill>
              <a:srgbClr val="FFFFFF"/>
            </a:solidFill>
            <a:prstDash val="solid"/>
            <a:round/>
            <a:headEnd len="med" w="med" type="none"/>
            <a:tailEnd len="med" w="med" type="none"/>
          </a:ln>
        </p:spPr>
      </p:cxnSp>
      <p:sp>
        <p:nvSpPr>
          <p:cNvPr id="190" name="Google Shape;190;p30"/>
          <p:cNvSpPr txBox="1"/>
          <p:nvPr/>
        </p:nvSpPr>
        <p:spPr>
          <a:xfrm>
            <a:off x="1393775" y="843500"/>
            <a:ext cx="7548900" cy="4456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i="1" lang="en" sz="1800">
                <a:solidFill>
                  <a:srgbClr val="EFEFEF"/>
                </a:solidFill>
                <a:highlight>
                  <a:schemeClr val="accent5"/>
                </a:highlight>
                <a:latin typeface="Proxima Nova"/>
                <a:ea typeface="Proxima Nova"/>
                <a:cs typeface="Proxima Nova"/>
                <a:sym typeface="Proxima Nova"/>
              </a:rPr>
              <a:t>NEW THIS YEAR!!!</a:t>
            </a:r>
            <a:endParaRPr b="1" sz="1900">
              <a:solidFill>
                <a:schemeClr val="accent5"/>
              </a:solidFill>
              <a:latin typeface="Proxima Nova"/>
              <a:ea typeface="Proxima Nova"/>
              <a:cs typeface="Proxima Nova"/>
              <a:sym typeface="Proxima Nova"/>
            </a:endParaRPr>
          </a:p>
          <a:p>
            <a:pPr indent="0" lvl="0" marL="0" rtl="0" algn="l">
              <a:spcBef>
                <a:spcPts val="0"/>
              </a:spcBef>
              <a:spcAft>
                <a:spcPts val="0"/>
              </a:spcAft>
              <a:buNone/>
            </a:pPr>
            <a:r>
              <a:t/>
            </a:r>
            <a:endParaRPr b="1" sz="1200">
              <a:solidFill>
                <a:schemeClr val="accent5"/>
              </a:solidFill>
              <a:latin typeface="Proxima Nova"/>
              <a:ea typeface="Proxima Nova"/>
              <a:cs typeface="Proxima Nova"/>
              <a:sym typeface="Proxima Nova"/>
            </a:endParaRPr>
          </a:p>
          <a:p>
            <a:pPr indent="0" lvl="0" marL="0" rtl="0" algn="l">
              <a:spcBef>
                <a:spcPts val="0"/>
              </a:spcBef>
              <a:spcAft>
                <a:spcPts val="0"/>
              </a:spcAft>
              <a:buNone/>
            </a:pPr>
            <a:r>
              <a:rPr b="1" lang="en" sz="1200">
                <a:solidFill>
                  <a:schemeClr val="accent5"/>
                </a:solidFill>
                <a:latin typeface="Proxima Nova"/>
                <a:ea typeface="Proxima Nova"/>
                <a:cs typeface="Proxima Nova"/>
                <a:sym typeface="Proxima Nova"/>
              </a:rPr>
              <a:t>Career Launchpad: </a:t>
            </a:r>
            <a:r>
              <a:rPr lang="en" sz="1200">
                <a:solidFill>
                  <a:schemeClr val="accent5"/>
                </a:solidFill>
                <a:latin typeface="Proxima Nova"/>
                <a:ea typeface="Proxima Nova"/>
                <a:cs typeface="Proxima Nova"/>
                <a:sym typeface="Proxima Nova"/>
              </a:rPr>
              <a:t>The goal of this project-based course is to give students an opportunity to become familiar with the different CTE programs offered by Katy ISD during high school.  It will be a rotation of the programs to help students have a better understanding of what each course has to offer, so they are able to make informed decisions during their high school course selection/planning process. </a:t>
            </a:r>
            <a:endParaRPr sz="1200">
              <a:solidFill>
                <a:schemeClr val="accent5"/>
              </a:solidFill>
              <a:latin typeface="Proxima Nova"/>
              <a:ea typeface="Proxima Nova"/>
              <a:cs typeface="Proxima Nova"/>
              <a:sym typeface="Proxima Nova"/>
            </a:endParaRPr>
          </a:p>
          <a:p>
            <a:pPr indent="0" lvl="0" marL="0" rtl="0" algn="l">
              <a:spcBef>
                <a:spcPts val="0"/>
              </a:spcBef>
              <a:spcAft>
                <a:spcPts val="0"/>
              </a:spcAft>
              <a:buNone/>
            </a:pPr>
            <a:r>
              <a:t/>
            </a:r>
            <a:endParaRPr sz="1200">
              <a:solidFill>
                <a:schemeClr val="accent5"/>
              </a:solidFill>
              <a:latin typeface="Proxima Nova"/>
              <a:ea typeface="Proxima Nova"/>
              <a:cs typeface="Proxima Nova"/>
              <a:sym typeface="Proxima Nova"/>
            </a:endParaRPr>
          </a:p>
          <a:p>
            <a:pPr indent="0" lvl="0" marL="0" rtl="0" algn="l">
              <a:spcBef>
                <a:spcPts val="0"/>
              </a:spcBef>
              <a:spcAft>
                <a:spcPts val="0"/>
              </a:spcAft>
              <a:buNone/>
            </a:pPr>
            <a:r>
              <a:rPr b="1" lang="en" sz="1200">
                <a:solidFill>
                  <a:schemeClr val="accent5"/>
                </a:solidFill>
                <a:latin typeface="Proxima Nova"/>
                <a:ea typeface="Proxima Nova"/>
                <a:cs typeface="Proxima Nova"/>
                <a:sym typeface="Proxima Nova"/>
              </a:rPr>
              <a:t>Business Information Management:</a:t>
            </a:r>
            <a:r>
              <a:rPr lang="en" sz="1200">
                <a:solidFill>
                  <a:schemeClr val="accent5"/>
                </a:solidFill>
                <a:latin typeface="Proxima Nova"/>
                <a:ea typeface="Proxima Nova"/>
                <a:cs typeface="Proxima Nova"/>
                <a:sym typeface="Proxima Nova"/>
              </a:rPr>
              <a:t> Students learn computer skill essentials for college and work readiness using the industry standard Microsoft Office Suite.  Students produce a variety of Word documents create Excel spreadsheets and charts, develop and maintain Access databases, and design professional PowerPoint presentations.  Outlook is introduced as a necessary skill in college and work.  There are two programs of study in this cluster (Accounting &amp; Financial services and Business Management)</a:t>
            </a:r>
            <a:endParaRPr sz="1200">
              <a:solidFill>
                <a:schemeClr val="accent5"/>
              </a:solidFill>
              <a:latin typeface="Proxima Nova"/>
              <a:ea typeface="Proxima Nova"/>
              <a:cs typeface="Proxima Nova"/>
              <a:sym typeface="Proxima Nova"/>
            </a:endParaRPr>
          </a:p>
          <a:p>
            <a:pPr indent="0" lvl="0" marL="0" rtl="0" algn="l">
              <a:spcBef>
                <a:spcPts val="0"/>
              </a:spcBef>
              <a:spcAft>
                <a:spcPts val="0"/>
              </a:spcAft>
              <a:buNone/>
            </a:pPr>
            <a:r>
              <a:t/>
            </a:r>
            <a:endParaRPr sz="1200">
              <a:solidFill>
                <a:schemeClr val="accent5"/>
              </a:solidFill>
              <a:latin typeface="Proxima Nova"/>
              <a:ea typeface="Proxima Nova"/>
              <a:cs typeface="Proxima Nova"/>
              <a:sym typeface="Proxima Nova"/>
            </a:endParaRPr>
          </a:p>
          <a:p>
            <a:pPr indent="0" lvl="0" marL="0" rtl="0" algn="l">
              <a:spcBef>
                <a:spcPts val="0"/>
              </a:spcBef>
              <a:spcAft>
                <a:spcPts val="0"/>
              </a:spcAft>
              <a:buNone/>
            </a:pPr>
            <a:r>
              <a:rPr b="1" lang="en" sz="1200">
                <a:solidFill>
                  <a:schemeClr val="accent5"/>
                </a:solidFill>
                <a:latin typeface="Proxima Nova"/>
                <a:ea typeface="Proxima Nova"/>
                <a:cs typeface="Proxima Nova"/>
                <a:sym typeface="Proxima Nova"/>
              </a:rPr>
              <a:t>Principles of Arts, A/V Technology, &amp; Communications: </a:t>
            </a:r>
            <a:r>
              <a:rPr lang="en" sz="1200">
                <a:solidFill>
                  <a:schemeClr val="accent5"/>
                </a:solidFill>
                <a:latin typeface="Proxima Nova"/>
                <a:ea typeface="Proxima Nova"/>
                <a:cs typeface="Proxima Nova"/>
                <a:sym typeface="Proxima Nova"/>
              </a:rPr>
              <a:t>This course will introduce students to careers in the Arts, Audio/Video Technology and Communications career cluster.  Students will develop an understanding of various career opportunities in this cluster and the knowledge, skills, and educational requirements for those careers.  There are 6 programs of study in this cluster (Audio Production, Video Production, Commercial Photography, Graphic Design, Animation, Fashion Design)</a:t>
            </a:r>
            <a:endParaRPr b="1" sz="1800">
              <a:solidFill>
                <a:srgbClr val="1C3AA9"/>
              </a:solidFill>
              <a:latin typeface="Proxima Nova"/>
              <a:ea typeface="Proxima Nova"/>
              <a:cs typeface="Proxima Nova"/>
              <a:sym typeface="Proxima Nova"/>
            </a:endParaRPr>
          </a:p>
          <a:p>
            <a:pPr indent="0" lvl="0" marL="0" rtl="0" algn="l">
              <a:spcBef>
                <a:spcPts val="0"/>
              </a:spcBef>
              <a:spcAft>
                <a:spcPts val="0"/>
              </a:spcAft>
              <a:buNone/>
            </a:pPr>
            <a:r>
              <a:t/>
            </a:r>
            <a:endParaRPr sz="1600">
              <a:solidFill>
                <a:srgbClr val="1C3AA9"/>
              </a:solidFill>
              <a:latin typeface="Proxima Nova"/>
              <a:ea typeface="Proxima Nova"/>
              <a:cs typeface="Proxima Nova"/>
              <a:sym typeface="Proxima Nova"/>
            </a:endParaRPr>
          </a:p>
          <a:p>
            <a:pPr indent="0" lvl="0" marL="0" rtl="0" algn="ctr">
              <a:lnSpc>
                <a:spcPct val="115000"/>
              </a:lnSpc>
              <a:spcBef>
                <a:spcPts val="0"/>
              </a:spcBef>
              <a:spcAft>
                <a:spcPts val="0"/>
              </a:spcAft>
              <a:buNone/>
            </a:pPr>
            <a:r>
              <a:t/>
            </a:r>
            <a:endParaRPr b="1" i="1" sz="1500">
              <a:solidFill>
                <a:srgbClr val="EFEFEF"/>
              </a:solidFill>
              <a:highlight>
                <a:srgbClr val="1C3AA9"/>
              </a:highlight>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600">
              <a:solidFill>
                <a:srgbClr val="1C3AA9"/>
              </a:solidFill>
              <a:latin typeface="Proxima Nova"/>
              <a:ea typeface="Proxima Nova"/>
              <a:cs typeface="Proxima Nova"/>
              <a:sym typeface="Proxima Nova"/>
            </a:endParaRPr>
          </a:p>
        </p:txBody>
      </p:sp>
      <p:pic>
        <p:nvPicPr>
          <p:cNvPr id="191" name="Google Shape;191;p30"/>
          <p:cNvPicPr preferRelativeResize="0"/>
          <p:nvPr/>
        </p:nvPicPr>
        <p:blipFill>
          <a:blip r:embed="rId3">
            <a:alphaModFix/>
          </a:blip>
          <a:stretch>
            <a:fillRect/>
          </a:stretch>
        </p:blipFill>
        <p:spPr>
          <a:xfrm>
            <a:off x="85950" y="3804375"/>
            <a:ext cx="1307825" cy="871883"/>
          </a:xfrm>
          <a:prstGeom prst="rect">
            <a:avLst/>
          </a:prstGeom>
          <a:noFill/>
          <a:ln>
            <a:noFill/>
          </a:ln>
        </p:spPr>
      </p:pic>
      <p:pic>
        <p:nvPicPr>
          <p:cNvPr id="192" name="Google Shape;192;p30"/>
          <p:cNvPicPr preferRelativeResize="0"/>
          <p:nvPr/>
        </p:nvPicPr>
        <p:blipFill>
          <a:blip r:embed="rId4">
            <a:alphaModFix/>
          </a:blip>
          <a:stretch>
            <a:fillRect/>
          </a:stretch>
        </p:blipFill>
        <p:spPr>
          <a:xfrm>
            <a:off x="85944" y="2776169"/>
            <a:ext cx="1307825" cy="870298"/>
          </a:xfrm>
          <a:prstGeom prst="rect">
            <a:avLst/>
          </a:prstGeom>
          <a:noFill/>
          <a:ln>
            <a:noFill/>
          </a:ln>
        </p:spPr>
      </p:pic>
      <p:pic>
        <p:nvPicPr>
          <p:cNvPr id="193" name="Google Shape;193;p30"/>
          <p:cNvPicPr preferRelativeResize="0"/>
          <p:nvPr/>
        </p:nvPicPr>
        <p:blipFill>
          <a:blip r:embed="rId5">
            <a:alphaModFix/>
          </a:blip>
          <a:stretch>
            <a:fillRect/>
          </a:stretch>
        </p:blipFill>
        <p:spPr>
          <a:xfrm>
            <a:off x="85950" y="866800"/>
            <a:ext cx="1307825" cy="817200"/>
          </a:xfrm>
          <a:prstGeom prst="rect">
            <a:avLst/>
          </a:prstGeom>
          <a:noFill/>
          <a:ln>
            <a:noFill/>
          </a:ln>
        </p:spPr>
      </p:pic>
      <p:pic>
        <p:nvPicPr>
          <p:cNvPr id="194" name="Google Shape;194;p30"/>
          <p:cNvPicPr preferRelativeResize="0"/>
          <p:nvPr/>
        </p:nvPicPr>
        <p:blipFill>
          <a:blip r:embed="rId6">
            <a:alphaModFix/>
          </a:blip>
          <a:stretch>
            <a:fillRect/>
          </a:stretch>
        </p:blipFill>
        <p:spPr>
          <a:xfrm>
            <a:off x="85950" y="1895081"/>
            <a:ext cx="1307825" cy="7232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1"/>
          <p:cNvSpPr txBox="1"/>
          <p:nvPr>
            <p:ph type="title"/>
          </p:nvPr>
        </p:nvSpPr>
        <p:spPr>
          <a:xfrm>
            <a:off x="311700" y="13935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5"/>
                </a:solidFill>
              </a:rPr>
              <a:t>Dropping A High School Credit Class</a:t>
            </a:r>
            <a:endParaRPr>
              <a:solidFill>
                <a:schemeClr val="accent5"/>
              </a:solidFill>
            </a:endParaRPr>
          </a:p>
        </p:txBody>
      </p:sp>
      <p:sp>
        <p:nvSpPr>
          <p:cNvPr id="200" name="Google Shape;200;p31"/>
          <p:cNvSpPr txBox="1"/>
          <p:nvPr/>
        </p:nvSpPr>
        <p:spPr>
          <a:xfrm>
            <a:off x="0" y="1247700"/>
            <a:ext cx="9144000" cy="38958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1000"/>
              </a:spcBef>
              <a:spcAft>
                <a:spcPts val="0"/>
              </a:spcAft>
              <a:buClr>
                <a:schemeClr val="accent5"/>
              </a:buClr>
              <a:buSzPts val="1400"/>
              <a:buFont typeface="Proxima Nova"/>
              <a:buChar char="●"/>
            </a:pPr>
            <a:r>
              <a:rPr lang="en">
                <a:solidFill>
                  <a:schemeClr val="accent5"/>
                </a:solidFill>
                <a:latin typeface="Proxima Nova"/>
                <a:ea typeface="Proxima Nova"/>
                <a:cs typeface="Proxima Nova"/>
                <a:sym typeface="Proxima Nova"/>
              </a:rPr>
              <a:t>End of 1st Six Weeks:  Any student with a failing grade will automatically be removed from the HS credit class &amp; the grade WILL NOT be recorded on the HS transcript/GPA.</a:t>
            </a:r>
            <a:endParaRPr>
              <a:solidFill>
                <a:schemeClr val="accent5"/>
              </a:solidFill>
              <a:latin typeface="Proxima Nova"/>
              <a:ea typeface="Proxima Nova"/>
              <a:cs typeface="Proxima Nova"/>
              <a:sym typeface="Proxima Nova"/>
            </a:endParaRPr>
          </a:p>
          <a:p>
            <a:pPr indent="-317500" lvl="1" marL="914400" rtl="0" algn="l">
              <a:lnSpc>
                <a:spcPct val="115000"/>
              </a:lnSpc>
              <a:spcBef>
                <a:spcPts val="1000"/>
              </a:spcBef>
              <a:spcAft>
                <a:spcPts val="0"/>
              </a:spcAft>
              <a:buClr>
                <a:schemeClr val="accent5"/>
              </a:buClr>
              <a:buSzPts val="1400"/>
              <a:buFont typeface="Proxima Nova"/>
              <a:buChar char="○"/>
            </a:pPr>
            <a:r>
              <a:rPr lang="en">
                <a:solidFill>
                  <a:schemeClr val="accent5"/>
                </a:solidFill>
                <a:latin typeface="Proxima Nova"/>
                <a:ea typeface="Proxima Nova"/>
                <a:cs typeface="Proxima Nova"/>
                <a:sym typeface="Proxima Nova"/>
              </a:rPr>
              <a:t>The ONLY time a student can </a:t>
            </a:r>
            <a:r>
              <a:rPr lang="en" u="sng">
                <a:solidFill>
                  <a:schemeClr val="accent5"/>
                </a:solidFill>
                <a:latin typeface="Proxima Nova"/>
                <a:ea typeface="Proxima Nova"/>
                <a:cs typeface="Proxima Nova"/>
                <a:sym typeface="Proxima Nova"/>
              </a:rPr>
              <a:t>request </a:t>
            </a:r>
            <a:r>
              <a:rPr lang="en">
                <a:solidFill>
                  <a:schemeClr val="accent5"/>
                </a:solidFill>
                <a:latin typeface="Proxima Nova"/>
                <a:ea typeface="Proxima Nova"/>
                <a:cs typeface="Proxima Nova"/>
                <a:sym typeface="Proxima Nova"/>
              </a:rPr>
              <a:t>to exit a HS credit course is during the 1st six weeks!</a:t>
            </a:r>
            <a:endParaRPr>
              <a:solidFill>
                <a:schemeClr val="accent5"/>
              </a:solidFill>
              <a:latin typeface="Proxima Nova"/>
              <a:ea typeface="Proxima Nova"/>
              <a:cs typeface="Proxima Nova"/>
              <a:sym typeface="Proxima Nova"/>
            </a:endParaRPr>
          </a:p>
          <a:p>
            <a:pPr indent="-317500" lvl="0" marL="457200" rtl="0" algn="l">
              <a:lnSpc>
                <a:spcPct val="115000"/>
              </a:lnSpc>
              <a:spcBef>
                <a:spcPts val="1000"/>
              </a:spcBef>
              <a:spcAft>
                <a:spcPts val="0"/>
              </a:spcAft>
              <a:buClr>
                <a:schemeClr val="accent5"/>
              </a:buClr>
              <a:buSzPts val="1400"/>
              <a:buFont typeface="Proxima Nova"/>
              <a:buChar char="●"/>
            </a:pPr>
            <a:r>
              <a:rPr lang="en">
                <a:solidFill>
                  <a:schemeClr val="accent5"/>
                </a:solidFill>
                <a:latin typeface="Proxima Nova"/>
                <a:ea typeface="Proxima Nova"/>
                <a:cs typeface="Proxima Nova"/>
                <a:sym typeface="Proxima Nova"/>
              </a:rPr>
              <a:t>End of the 2nd Six Weeks: Any student with a failing grade will automatically be removed from the HS credit class &amp; the grade </a:t>
            </a:r>
            <a:r>
              <a:rPr lang="en">
                <a:solidFill>
                  <a:schemeClr val="accent5"/>
                </a:solidFill>
                <a:latin typeface="Proxima Nova"/>
                <a:ea typeface="Proxima Nova"/>
                <a:cs typeface="Proxima Nova"/>
                <a:sym typeface="Proxima Nova"/>
              </a:rPr>
              <a:t>WILL NOT</a:t>
            </a:r>
            <a:r>
              <a:rPr lang="en">
                <a:solidFill>
                  <a:schemeClr val="accent5"/>
                </a:solidFill>
                <a:latin typeface="Proxima Nova"/>
                <a:ea typeface="Proxima Nova"/>
                <a:cs typeface="Proxima Nova"/>
                <a:sym typeface="Proxima Nova"/>
              </a:rPr>
              <a:t> be recorded on the HS transcript/GPA.</a:t>
            </a:r>
            <a:endParaRPr>
              <a:solidFill>
                <a:schemeClr val="accent5"/>
              </a:solidFill>
              <a:latin typeface="Proxima Nova"/>
              <a:ea typeface="Proxima Nova"/>
              <a:cs typeface="Proxima Nova"/>
              <a:sym typeface="Proxima Nova"/>
            </a:endParaRPr>
          </a:p>
          <a:p>
            <a:pPr indent="-317500" lvl="1" marL="914400" rtl="0" algn="l">
              <a:lnSpc>
                <a:spcPct val="115000"/>
              </a:lnSpc>
              <a:spcBef>
                <a:spcPts val="1000"/>
              </a:spcBef>
              <a:spcAft>
                <a:spcPts val="0"/>
              </a:spcAft>
              <a:buClr>
                <a:schemeClr val="accent5"/>
              </a:buClr>
              <a:buSzPts val="1400"/>
              <a:buFont typeface="Proxima Nova"/>
              <a:buChar char="○"/>
            </a:pPr>
            <a:r>
              <a:rPr lang="en">
                <a:solidFill>
                  <a:schemeClr val="accent5"/>
                </a:solidFill>
                <a:latin typeface="Proxima Nova"/>
                <a:ea typeface="Proxima Nova"/>
                <a:cs typeface="Proxima Nova"/>
                <a:sym typeface="Proxima Nova"/>
              </a:rPr>
              <a:t>This is the last time an automatic drop will occur until the end of the 1st semester.</a:t>
            </a:r>
            <a:endParaRPr>
              <a:solidFill>
                <a:schemeClr val="accent5"/>
              </a:solidFill>
              <a:latin typeface="Proxima Nova"/>
              <a:ea typeface="Proxima Nova"/>
              <a:cs typeface="Proxima Nova"/>
              <a:sym typeface="Proxima Nova"/>
            </a:endParaRPr>
          </a:p>
          <a:p>
            <a:pPr indent="-317500" lvl="0" marL="457200" rtl="0" algn="l">
              <a:lnSpc>
                <a:spcPct val="115000"/>
              </a:lnSpc>
              <a:spcBef>
                <a:spcPts val="1000"/>
              </a:spcBef>
              <a:spcAft>
                <a:spcPts val="0"/>
              </a:spcAft>
              <a:buClr>
                <a:schemeClr val="accent5"/>
              </a:buClr>
              <a:buSzPts val="1400"/>
              <a:buFont typeface="Proxima Nova"/>
              <a:buChar char="●"/>
            </a:pPr>
            <a:r>
              <a:rPr lang="en">
                <a:solidFill>
                  <a:schemeClr val="accent5"/>
                </a:solidFill>
                <a:latin typeface="Proxima Nova"/>
                <a:ea typeface="Proxima Nova"/>
                <a:cs typeface="Proxima Nova"/>
                <a:sym typeface="Proxima Nova"/>
              </a:rPr>
              <a:t>3rd Six Weeks: Any student that is failing during this time will remain in the class until the end of the semester.  The teacher will work with the student to bring their grade up.</a:t>
            </a:r>
            <a:endParaRPr>
              <a:solidFill>
                <a:schemeClr val="accent5"/>
              </a:solidFill>
              <a:latin typeface="Proxima Nova"/>
              <a:ea typeface="Proxima Nova"/>
              <a:cs typeface="Proxima Nova"/>
              <a:sym typeface="Proxima Nova"/>
            </a:endParaRPr>
          </a:p>
          <a:p>
            <a:pPr indent="-317500" lvl="0" marL="457200" rtl="0" algn="l">
              <a:lnSpc>
                <a:spcPct val="115000"/>
              </a:lnSpc>
              <a:spcBef>
                <a:spcPts val="1000"/>
              </a:spcBef>
              <a:spcAft>
                <a:spcPts val="0"/>
              </a:spcAft>
              <a:buClr>
                <a:schemeClr val="accent5"/>
              </a:buClr>
              <a:buSzPts val="1400"/>
              <a:buFont typeface="Proxima Nova"/>
              <a:buChar char="●"/>
            </a:pPr>
            <a:r>
              <a:rPr lang="en">
                <a:solidFill>
                  <a:schemeClr val="accent5"/>
                </a:solidFill>
                <a:latin typeface="Proxima Nova"/>
                <a:ea typeface="Proxima Nova"/>
                <a:cs typeface="Proxima Nova"/>
                <a:sym typeface="Proxima Nova"/>
              </a:rPr>
              <a:t>End of 1st Semester: Any student that ends the 1st semester with a failing grade will be removed from the class.  The grade WILL BE recorded on the HS transcript/GPA.</a:t>
            </a:r>
            <a:endParaRPr>
              <a:solidFill>
                <a:schemeClr val="accent5"/>
              </a:solidFill>
              <a:latin typeface="Proxima Nova"/>
              <a:ea typeface="Proxima Nova"/>
              <a:cs typeface="Proxima Nova"/>
              <a:sym typeface="Proxima Nova"/>
            </a:endParaRPr>
          </a:p>
          <a:p>
            <a:pPr indent="-317500" lvl="0" marL="457200" rtl="0" algn="l">
              <a:lnSpc>
                <a:spcPct val="115000"/>
              </a:lnSpc>
              <a:spcBef>
                <a:spcPts val="1000"/>
              </a:spcBef>
              <a:spcAft>
                <a:spcPts val="0"/>
              </a:spcAft>
              <a:buClr>
                <a:schemeClr val="accent5"/>
              </a:buClr>
              <a:buSzPts val="1400"/>
              <a:buFont typeface="Proxima Nova"/>
              <a:buChar char="●"/>
            </a:pPr>
            <a:r>
              <a:rPr lang="en">
                <a:solidFill>
                  <a:schemeClr val="accent5"/>
                </a:solidFill>
                <a:latin typeface="Proxima Nova"/>
                <a:ea typeface="Proxima Nova"/>
                <a:cs typeface="Proxima Nova"/>
                <a:sym typeface="Proxima Nova"/>
              </a:rPr>
              <a:t>NO drops will occur any time during the 2nd semester!</a:t>
            </a:r>
            <a:endParaRPr>
              <a:solidFill>
                <a:schemeClr val="accent5"/>
              </a:solidFill>
              <a:latin typeface="Proxima Nova"/>
              <a:ea typeface="Proxima Nova"/>
              <a:cs typeface="Proxima Nova"/>
              <a:sym typeface="Proxima Nova"/>
            </a:endParaRPr>
          </a:p>
          <a:p>
            <a:pPr indent="0" lvl="0" marL="0" rtl="0" algn="l">
              <a:spcBef>
                <a:spcPts val="0"/>
              </a:spcBef>
              <a:spcAft>
                <a:spcPts val="0"/>
              </a:spcAft>
              <a:buNone/>
            </a:pPr>
            <a:r>
              <a:t/>
            </a:r>
            <a:endParaRPr>
              <a:solidFill>
                <a:schemeClr val="accent5"/>
              </a:solidFill>
              <a:latin typeface="Proxima Nova"/>
              <a:ea typeface="Proxima Nova"/>
              <a:cs typeface="Proxima Nova"/>
              <a:sym typeface="Proxima Nova"/>
            </a:endParaRPr>
          </a:p>
        </p:txBody>
      </p:sp>
      <p:sp>
        <p:nvSpPr>
          <p:cNvPr id="201" name="Google Shape;201;p31"/>
          <p:cNvSpPr txBox="1"/>
          <p:nvPr/>
        </p:nvSpPr>
        <p:spPr>
          <a:xfrm>
            <a:off x="0" y="786000"/>
            <a:ext cx="91440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u="sng">
                <a:solidFill>
                  <a:schemeClr val="accent5"/>
                </a:solidFill>
                <a:latin typeface="Proxima Nova"/>
                <a:ea typeface="Proxima Nova"/>
                <a:cs typeface="Proxima Nova"/>
                <a:sym typeface="Proxima Nova"/>
              </a:rPr>
              <a:t>Katy ISD Policy for Dropping High School Credit Courses</a:t>
            </a:r>
            <a:endParaRPr b="1" sz="1800" u="sng">
              <a:solidFill>
                <a:schemeClr val="accent5"/>
              </a:solidFill>
              <a:latin typeface="Proxima Nova"/>
              <a:ea typeface="Proxima Nova"/>
              <a:cs typeface="Proxima Nova"/>
              <a:sym typeface="Proxima Nova"/>
            </a:endParaRPr>
          </a:p>
        </p:txBody>
      </p:sp>
      <p:cxnSp>
        <p:nvCxnSpPr>
          <p:cNvPr id="202" name="Google Shape;202;p31"/>
          <p:cNvCxnSpPr/>
          <p:nvPr/>
        </p:nvCxnSpPr>
        <p:spPr>
          <a:xfrm>
            <a:off x="311700" y="802775"/>
            <a:ext cx="8322900" cy="28200"/>
          </a:xfrm>
          <a:prstGeom prst="straightConnector1">
            <a:avLst/>
          </a:prstGeom>
          <a:noFill/>
          <a:ln cap="flat" cmpd="sng" w="76200">
            <a:solidFill>
              <a:srgbClr val="FFFFFF"/>
            </a:solidFill>
            <a:prstDash val="solid"/>
            <a:round/>
            <a:headEnd len="med" w="med" type="none"/>
            <a:tailEnd len="med" w="med"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2F2F2"/>
            </a:gs>
            <a:gs pos="100000">
              <a:srgbClr val="A6A6A6"/>
            </a:gs>
          </a:gsLst>
          <a:lin ang="5400012" scaled="0"/>
        </a:gradFill>
      </p:bgPr>
    </p:bg>
    <p:spTree>
      <p:nvGrpSpPr>
        <p:cNvPr id="65" name="Shape 65"/>
        <p:cNvGrpSpPr/>
        <p:nvPr/>
      </p:nvGrpSpPr>
      <p:grpSpPr>
        <a:xfrm>
          <a:off x="0" y="0"/>
          <a:ext cx="0" cy="0"/>
          <a:chOff x="0" y="0"/>
          <a:chExt cx="0" cy="0"/>
        </a:xfrm>
      </p:grpSpPr>
      <p:sp>
        <p:nvSpPr>
          <p:cNvPr id="66" name="Google Shape;66;p14"/>
          <p:cNvSpPr txBox="1"/>
          <p:nvPr>
            <p:ph type="title"/>
          </p:nvPr>
        </p:nvSpPr>
        <p:spPr>
          <a:xfrm>
            <a:off x="0" y="260900"/>
            <a:ext cx="8958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5"/>
                </a:solidFill>
                <a:latin typeface="Proxima Nova"/>
                <a:ea typeface="Proxima Nova"/>
                <a:cs typeface="Proxima Nova"/>
                <a:sym typeface="Proxima Nova"/>
              </a:rPr>
              <a:t>Texas Top 10%</a:t>
            </a:r>
            <a:endParaRPr b="1">
              <a:solidFill>
                <a:schemeClr val="accent5"/>
              </a:solidFill>
              <a:latin typeface="Proxima Nova"/>
              <a:ea typeface="Proxima Nova"/>
              <a:cs typeface="Proxima Nova"/>
              <a:sym typeface="Proxima Nova"/>
            </a:endParaRPr>
          </a:p>
        </p:txBody>
      </p:sp>
      <p:sp>
        <p:nvSpPr>
          <p:cNvPr id="67" name="Google Shape;67;p14"/>
          <p:cNvSpPr txBox="1"/>
          <p:nvPr>
            <p:ph idx="1" type="body"/>
          </p:nvPr>
        </p:nvSpPr>
        <p:spPr>
          <a:xfrm>
            <a:off x="230925" y="1046400"/>
            <a:ext cx="8601300" cy="3892200"/>
          </a:xfrm>
          <a:prstGeom prst="rect">
            <a:avLst/>
          </a:prstGeom>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t/>
            </a:r>
            <a:endParaRPr b="1" i="1" sz="1200">
              <a:solidFill>
                <a:srgbClr val="000000"/>
              </a:solidFill>
            </a:endParaRPr>
          </a:p>
          <a:p>
            <a:pPr indent="0" lvl="0" marL="0" rtl="0" algn="l">
              <a:spcBef>
                <a:spcPts val="0"/>
              </a:spcBef>
              <a:spcAft>
                <a:spcPts val="0"/>
              </a:spcAft>
              <a:buClr>
                <a:srgbClr val="000000"/>
              </a:buClr>
              <a:buSzPts val="1100"/>
              <a:buFont typeface="Arial"/>
              <a:buNone/>
            </a:pPr>
            <a:r>
              <a:rPr lang="en" sz="1200">
                <a:solidFill>
                  <a:schemeClr val="accent5"/>
                </a:solidFill>
              </a:rPr>
              <a:t>A student whose class rank* is in the top 10 percent of the graduating class may be eligible for automatic admission consideration at a Texas public college or university.</a:t>
            </a:r>
            <a:endParaRPr sz="1200">
              <a:solidFill>
                <a:schemeClr val="accent5"/>
              </a:solidFill>
            </a:endParaRPr>
          </a:p>
          <a:p>
            <a:pPr indent="0" lvl="0" marL="0" rtl="0" algn="l">
              <a:spcBef>
                <a:spcPts val="0"/>
              </a:spcBef>
              <a:spcAft>
                <a:spcPts val="0"/>
              </a:spcAft>
              <a:buClr>
                <a:srgbClr val="000000"/>
              </a:buClr>
              <a:buSzPts val="1100"/>
              <a:buFont typeface="Arial"/>
              <a:buNone/>
            </a:pPr>
            <a:r>
              <a:rPr i="1" lang="en" sz="1200">
                <a:solidFill>
                  <a:schemeClr val="accent5"/>
                </a:solidFill>
              </a:rPr>
              <a:t>*Class rank must be based on the student’s rank at the end of the 11</a:t>
            </a:r>
            <a:r>
              <a:rPr baseline="30000" i="1" lang="en" sz="1200" u="sng">
                <a:solidFill>
                  <a:schemeClr val="accent5"/>
                </a:solidFill>
              </a:rPr>
              <a:t>th</a:t>
            </a:r>
            <a:r>
              <a:rPr i="1" lang="en" sz="1200">
                <a:solidFill>
                  <a:schemeClr val="accent5"/>
                </a:solidFill>
              </a:rPr>
              <a:t> grade, middle of 12</a:t>
            </a:r>
            <a:r>
              <a:rPr baseline="30000" i="1" lang="en" sz="1200" u="sng">
                <a:solidFill>
                  <a:schemeClr val="accent5"/>
                </a:solidFill>
              </a:rPr>
              <a:t>th</a:t>
            </a:r>
            <a:r>
              <a:rPr i="1" lang="en" sz="1200">
                <a:solidFill>
                  <a:schemeClr val="accent5"/>
                </a:solidFill>
              </a:rPr>
              <a:t> grade, or at high school graduation, whichever is most recent at the college or university’s application deadline.</a:t>
            </a:r>
            <a:endParaRPr i="1" sz="1200">
              <a:solidFill>
                <a:schemeClr val="accent5"/>
              </a:solidFill>
            </a:endParaRPr>
          </a:p>
          <a:p>
            <a:pPr indent="0" lvl="0" marL="0" rtl="0" algn="l">
              <a:spcBef>
                <a:spcPts val="0"/>
              </a:spcBef>
              <a:spcAft>
                <a:spcPts val="0"/>
              </a:spcAft>
              <a:buClr>
                <a:srgbClr val="000000"/>
              </a:buClr>
              <a:buSzPts val="1100"/>
              <a:buFont typeface="Arial"/>
              <a:buNone/>
            </a:pPr>
            <a:r>
              <a:t/>
            </a:r>
            <a:endParaRPr sz="1200">
              <a:solidFill>
                <a:schemeClr val="accent5"/>
              </a:solidFill>
            </a:endParaRPr>
          </a:p>
          <a:p>
            <a:pPr indent="0" lvl="0" marL="0" rtl="0" algn="l">
              <a:spcBef>
                <a:spcPts val="0"/>
              </a:spcBef>
              <a:spcAft>
                <a:spcPts val="0"/>
              </a:spcAft>
              <a:buNone/>
            </a:pPr>
            <a:r>
              <a:rPr lang="en" sz="1200">
                <a:solidFill>
                  <a:schemeClr val="accent5"/>
                </a:solidFill>
              </a:rPr>
              <a:t>A student in the Top 10% of the graduating class is eligible for automatic admission consideration at Texas public colleges and universities, with the exception of the University of Texas at Austin.</a:t>
            </a:r>
            <a:endParaRPr sz="1200">
              <a:solidFill>
                <a:schemeClr val="accent5"/>
              </a:solidFill>
            </a:endParaRPr>
          </a:p>
          <a:p>
            <a:pPr indent="0" lvl="0" marL="0" rtl="0" algn="l">
              <a:spcBef>
                <a:spcPts val="0"/>
              </a:spcBef>
              <a:spcAft>
                <a:spcPts val="0"/>
              </a:spcAft>
              <a:buClr>
                <a:srgbClr val="000000"/>
              </a:buClr>
              <a:buSzPts val="1100"/>
              <a:buFont typeface="Arial"/>
              <a:buNone/>
            </a:pPr>
            <a:r>
              <a:rPr lang="en" sz="1200">
                <a:solidFill>
                  <a:schemeClr val="accent5"/>
                </a:solidFill>
              </a:rPr>
              <a:t>Students in the graduating classes of 2019 and 2020 who rank in the Top 6% of their class are eligible for automatic admissions consideration at the University of Texas at Austin. </a:t>
            </a:r>
            <a:endParaRPr sz="1200">
              <a:solidFill>
                <a:schemeClr val="accent5"/>
              </a:solidFill>
            </a:endParaRPr>
          </a:p>
          <a:p>
            <a:pPr indent="0" lvl="0" marL="0" rtl="0" algn="l">
              <a:spcBef>
                <a:spcPts val="600"/>
              </a:spcBef>
              <a:spcAft>
                <a:spcPts val="0"/>
              </a:spcAft>
              <a:buClr>
                <a:srgbClr val="000000"/>
              </a:buClr>
              <a:buSzPts val="1100"/>
              <a:buFont typeface="Arial"/>
              <a:buNone/>
            </a:pPr>
            <a:r>
              <a:rPr lang="en" sz="1200">
                <a:solidFill>
                  <a:schemeClr val="accent5"/>
                </a:solidFill>
              </a:rPr>
              <a:t>Requirements to qualify for automatic admission consideration:</a:t>
            </a:r>
            <a:endParaRPr sz="1200">
              <a:solidFill>
                <a:schemeClr val="accent5"/>
              </a:solidFill>
            </a:endParaRPr>
          </a:p>
          <a:p>
            <a:pPr indent="0" lvl="0" marL="0" rtl="0" algn="l">
              <a:spcBef>
                <a:spcPts val="600"/>
              </a:spcBef>
              <a:spcAft>
                <a:spcPts val="0"/>
              </a:spcAft>
              <a:buClr>
                <a:srgbClr val="000000"/>
              </a:buClr>
              <a:buSzPts val="1100"/>
              <a:buFont typeface="Arial"/>
              <a:buNone/>
            </a:pPr>
            <a:r>
              <a:rPr lang="en" sz="1200">
                <a:solidFill>
                  <a:schemeClr val="accent5"/>
                </a:solidFill>
              </a:rPr>
              <a:t>•Complete the FHSP + Endorsement, including the Distinguished Level of Achievement,</a:t>
            </a:r>
            <a:endParaRPr sz="1200">
              <a:solidFill>
                <a:schemeClr val="accent5"/>
              </a:solidFill>
            </a:endParaRPr>
          </a:p>
          <a:p>
            <a:pPr indent="0" lvl="0" marL="0" rtl="0" algn="l">
              <a:spcBef>
                <a:spcPts val="600"/>
              </a:spcBef>
              <a:spcAft>
                <a:spcPts val="0"/>
              </a:spcAft>
              <a:buClr>
                <a:srgbClr val="000000"/>
              </a:buClr>
              <a:buSzPts val="1100"/>
              <a:buFont typeface="Arial"/>
              <a:buNone/>
            </a:pPr>
            <a:r>
              <a:rPr lang="en" sz="1200">
                <a:solidFill>
                  <a:schemeClr val="accent5"/>
                </a:solidFill>
              </a:rPr>
              <a:t>•Earn a satisfactory ACT or SAT score, </a:t>
            </a:r>
            <a:endParaRPr sz="1200">
              <a:solidFill>
                <a:schemeClr val="accent5"/>
              </a:solidFill>
            </a:endParaRPr>
          </a:p>
          <a:p>
            <a:pPr indent="0" lvl="0" marL="0" rtl="0" algn="l">
              <a:spcBef>
                <a:spcPts val="600"/>
              </a:spcBef>
              <a:spcAft>
                <a:spcPts val="0"/>
              </a:spcAft>
              <a:buClr>
                <a:srgbClr val="000000"/>
              </a:buClr>
              <a:buSzPts val="1100"/>
              <a:buFont typeface="Arial"/>
              <a:buNone/>
            </a:pPr>
            <a:r>
              <a:rPr lang="en" sz="1200">
                <a:solidFill>
                  <a:schemeClr val="accent5"/>
                </a:solidFill>
              </a:rPr>
              <a:t>•Submit the application before the college or university’s deadline, and</a:t>
            </a:r>
            <a:endParaRPr sz="1200">
              <a:solidFill>
                <a:schemeClr val="accent5"/>
              </a:solidFill>
            </a:endParaRPr>
          </a:p>
          <a:p>
            <a:pPr indent="0" lvl="0" marL="0" rtl="0" algn="l">
              <a:spcBef>
                <a:spcPts val="600"/>
              </a:spcBef>
              <a:spcAft>
                <a:spcPts val="0"/>
              </a:spcAft>
              <a:buClr>
                <a:srgbClr val="000000"/>
              </a:buClr>
              <a:buSzPts val="1100"/>
              <a:buFont typeface="Arial"/>
              <a:buNone/>
            </a:pPr>
            <a:r>
              <a:rPr lang="en" sz="1200">
                <a:solidFill>
                  <a:schemeClr val="accent5"/>
                </a:solidFill>
              </a:rPr>
              <a:t>•Provide a final high school transcript verifying completion of the FHSP + Endorsement, including the Distinguished Level of Achievement. </a:t>
            </a:r>
            <a:endParaRPr sz="1200">
              <a:solidFill>
                <a:schemeClr val="accent5"/>
              </a:solidFill>
            </a:endParaRPr>
          </a:p>
          <a:p>
            <a:pPr indent="0" lvl="0" marL="0" rtl="0" algn="l">
              <a:lnSpc>
                <a:spcPct val="90000"/>
              </a:lnSpc>
              <a:spcBef>
                <a:spcPts val="1000"/>
              </a:spcBef>
              <a:spcAft>
                <a:spcPts val="0"/>
              </a:spcAft>
              <a:buClr>
                <a:srgbClr val="000000"/>
              </a:buClr>
              <a:buSzPts val="1100"/>
              <a:buFont typeface="Arial"/>
              <a:buNone/>
            </a:pPr>
            <a:r>
              <a:t/>
            </a:r>
            <a:endParaRPr sz="1100">
              <a:solidFill>
                <a:schemeClr val="accent5"/>
              </a:solidFill>
            </a:endParaRPr>
          </a:p>
          <a:p>
            <a:pPr indent="0" lvl="0" marL="0" rtl="0" algn="l">
              <a:spcBef>
                <a:spcPts val="0"/>
              </a:spcBef>
              <a:spcAft>
                <a:spcPts val="1600"/>
              </a:spcAft>
              <a:buNone/>
            </a:pPr>
            <a:br>
              <a:rPr lang="en" sz="1100">
                <a:solidFill>
                  <a:schemeClr val="accent5"/>
                </a:solidFill>
              </a:rPr>
            </a:br>
            <a:endParaRPr sz="1100">
              <a:solidFill>
                <a:schemeClr val="accent5"/>
              </a:solidFill>
            </a:endParaRPr>
          </a:p>
        </p:txBody>
      </p:sp>
      <p:cxnSp>
        <p:nvCxnSpPr>
          <p:cNvPr id="68" name="Google Shape;68;p14"/>
          <p:cNvCxnSpPr/>
          <p:nvPr/>
        </p:nvCxnSpPr>
        <p:spPr>
          <a:xfrm>
            <a:off x="311700" y="925900"/>
            <a:ext cx="8322900" cy="28200"/>
          </a:xfrm>
          <a:prstGeom prst="straightConnector1">
            <a:avLst/>
          </a:prstGeom>
          <a:noFill/>
          <a:ln cap="flat" cmpd="sng" w="76200">
            <a:solidFill>
              <a:srgbClr val="FFFFFF"/>
            </a:solidFill>
            <a:prstDash val="solid"/>
            <a:round/>
            <a:headEnd len="med" w="med" type="none"/>
            <a:tailEnd len="med" w="med" type="none"/>
          </a:ln>
        </p:spPr>
      </p:cxnSp>
      <p:pic>
        <p:nvPicPr>
          <p:cNvPr id="69" name="Google Shape;69;p14"/>
          <p:cNvPicPr preferRelativeResize="0"/>
          <p:nvPr/>
        </p:nvPicPr>
        <p:blipFill>
          <a:blip r:embed="rId3">
            <a:alphaModFix/>
          </a:blip>
          <a:stretch>
            <a:fillRect/>
          </a:stretch>
        </p:blipFill>
        <p:spPr>
          <a:xfrm>
            <a:off x="2395225" y="172450"/>
            <a:ext cx="713490" cy="66114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2"/>
          <p:cNvSpPr txBox="1"/>
          <p:nvPr>
            <p:ph type="title"/>
          </p:nvPr>
        </p:nvSpPr>
        <p:spPr>
          <a:xfrm>
            <a:off x="311700" y="13935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5"/>
                </a:solidFill>
              </a:rPr>
              <a:t>Dropping A High School Credit Class</a:t>
            </a:r>
            <a:endParaRPr>
              <a:solidFill>
                <a:schemeClr val="accent5"/>
              </a:solidFill>
            </a:endParaRPr>
          </a:p>
        </p:txBody>
      </p:sp>
      <p:sp>
        <p:nvSpPr>
          <p:cNvPr id="208" name="Google Shape;208;p32"/>
          <p:cNvSpPr txBox="1"/>
          <p:nvPr>
            <p:ph idx="1" type="body"/>
          </p:nvPr>
        </p:nvSpPr>
        <p:spPr>
          <a:xfrm>
            <a:off x="0" y="1152475"/>
            <a:ext cx="9064200" cy="3060600"/>
          </a:xfrm>
          <a:prstGeom prst="rect">
            <a:avLst/>
          </a:prstGeom>
        </p:spPr>
        <p:txBody>
          <a:bodyPr anchorCtr="0" anchor="t" bIns="91425" lIns="91425" spcFirstLastPara="1" rIns="91425" wrap="square" tIns="91425">
            <a:noAutofit/>
          </a:bodyPr>
          <a:lstStyle/>
          <a:p>
            <a:pPr indent="-342900" lvl="0" marL="457200" rtl="0" algn="l">
              <a:lnSpc>
                <a:spcPct val="138000"/>
              </a:lnSpc>
              <a:spcBef>
                <a:spcPts val="0"/>
              </a:spcBef>
              <a:spcAft>
                <a:spcPts val="0"/>
              </a:spcAft>
              <a:buClr>
                <a:schemeClr val="accent5"/>
              </a:buClr>
              <a:buSzPts val="1800"/>
              <a:buFont typeface="Arial"/>
              <a:buChar char="●"/>
            </a:pPr>
            <a:r>
              <a:rPr lang="en">
                <a:solidFill>
                  <a:schemeClr val="accent5"/>
                </a:solidFill>
                <a:latin typeface="Arial"/>
                <a:ea typeface="Arial"/>
                <a:cs typeface="Arial"/>
                <a:sym typeface="Arial"/>
              </a:rPr>
              <a:t>If a student tries to drop a high school credit class after progress report of the 1st six weeks because he/she is failing, the student will lose eligibility for UIL purposes. </a:t>
            </a:r>
            <a:endParaRPr sz="100">
              <a:solidFill>
                <a:schemeClr val="accent5"/>
              </a:solidFill>
              <a:latin typeface="Arial"/>
              <a:ea typeface="Arial"/>
              <a:cs typeface="Arial"/>
              <a:sym typeface="Arial"/>
            </a:endParaRPr>
          </a:p>
          <a:p>
            <a:pPr indent="-342900" lvl="0" marL="457200" rtl="0" algn="l">
              <a:lnSpc>
                <a:spcPct val="138000"/>
              </a:lnSpc>
              <a:spcBef>
                <a:spcPts val="0"/>
              </a:spcBef>
              <a:spcAft>
                <a:spcPts val="0"/>
              </a:spcAft>
              <a:buClr>
                <a:schemeClr val="accent5"/>
              </a:buClr>
              <a:buSzPts val="1800"/>
              <a:buFont typeface="Arial"/>
              <a:buChar char="●"/>
            </a:pPr>
            <a:r>
              <a:rPr lang="en">
                <a:solidFill>
                  <a:schemeClr val="accent5"/>
                </a:solidFill>
                <a:latin typeface="Arial"/>
                <a:ea typeface="Arial"/>
                <a:cs typeface="Arial"/>
                <a:sym typeface="Arial"/>
              </a:rPr>
              <a:t>If a student </a:t>
            </a:r>
            <a:r>
              <a:rPr lang="en">
                <a:solidFill>
                  <a:schemeClr val="accent5"/>
                </a:solidFill>
                <a:latin typeface="Arial"/>
                <a:ea typeface="Arial"/>
                <a:cs typeface="Arial"/>
                <a:sym typeface="Arial"/>
              </a:rPr>
              <a:t>is failing after the 2nd six weeks, p</a:t>
            </a:r>
            <a:r>
              <a:rPr lang="en">
                <a:solidFill>
                  <a:schemeClr val="accent5"/>
                </a:solidFill>
                <a:latin typeface="Arial"/>
                <a:ea typeface="Arial"/>
                <a:cs typeface="Arial"/>
                <a:sym typeface="Arial"/>
              </a:rPr>
              <a:t>arents must sign the form if they wish for students to remain in a high school credit class</a:t>
            </a:r>
            <a:r>
              <a:rPr lang="en">
                <a:solidFill>
                  <a:schemeClr val="accent5"/>
                </a:solidFill>
                <a:latin typeface="Arial"/>
                <a:ea typeface="Arial"/>
                <a:cs typeface="Arial"/>
                <a:sym typeface="Arial"/>
              </a:rPr>
              <a:t>. By signing the form, parents agree that the school is recommending that they switch electives (to avoid hurting high school GPA). The student will remain in the class for the rest of the semester and the grade will be recorded on the student's transcript.</a:t>
            </a:r>
            <a:endParaRPr>
              <a:solidFill>
                <a:schemeClr val="accent5"/>
              </a:solidFill>
              <a:latin typeface="Arial"/>
              <a:ea typeface="Arial"/>
              <a:cs typeface="Arial"/>
              <a:sym typeface="Arial"/>
            </a:endParaRPr>
          </a:p>
          <a:p>
            <a:pPr indent="0" lvl="0" marL="0" rtl="0" algn="l">
              <a:spcBef>
                <a:spcPts val="1600"/>
              </a:spcBef>
              <a:spcAft>
                <a:spcPts val="0"/>
              </a:spcAft>
              <a:buNone/>
            </a:pPr>
            <a:r>
              <a:t/>
            </a:r>
            <a:endParaRPr>
              <a:solidFill>
                <a:srgbClr val="595959"/>
              </a:solidFill>
              <a:latin typeface="Arial"/>
              <a:ea typeface="Arial"/>
              <a:cs typeface="Arial"/>
              <a:sym typeface="Arial"/>
            </a:endParaRPr>
          </a:p>
          <a:p>
            <a:pPr indent="0" lvl="0" marL="0" rtl="0" algn="l">
              <a:spcBef>
                <a:spcPts val="0"/>
              </a:spcBef>
              <a:spcAft>
                <a:spcPts val="1600"/>
              </a:spcAft>
              <a:buNone/>
            </a:pPr>
            <a:r>
              <a:t/>
            </a:r>
            <a:endParaRPr/>
          </a:p>
        </p:txBody>
      </p:sp>
      <p:cxnSp>
        <p:nvCxnSpPr>
          <p:cNvPr id="209" name="Google Shape;209;p32"/>
          <p:cNvCxnSpPr/>
          <p:nvPr/>
        </p:nvCxnSpPr>
        <p:spPr>
          <a:xfrm>
            <a:off x="311700" y="802775"/>
            <a:ext cx="8322900" cy="28200"/>
          </a:xfrm>
          <a:prstGeom prst="straightConnector1">
            <a:avLst/>
          </a:prstGeom>
          <a:noFill/>
          <a:ln cap="flat" cmpd="sng" w="76200">
            <a:solidFill>
              <a:srgbClr val="FFFFFF"/>
            </a:solidFill>
            <a:prstDash val="solid"/>
            <a:round/>
            <a:headEnd len="med" w="med" type="none"/>
            <a:tailEnd len="med" w="med" type="non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pic>
        <p:nvPicPr>
          <p:cNvPr id="214" name="Google Shape;214;p33"/>
          <p:cNvPicPr preferRelativeResize="0"/>
          <p:nvPr/>
        </p:nvPicPr>
        <p:blipFill rotWithShape="1">
          <a:blip r:embed="rId3">
            <a:alphaModFix/>
          </a:blip>
          <a:srcRect b="0" l="0" r="0" t="32088"/>
          <a:stretch/>
        </p:blipFill>
        <p:spPr>
          <a:xfrm>
            <a:off x="24550" y="166579"/>
            <a:ext cx="5204500" cy="4834426"/>
          </a:xfrm>
          <a:prstGeom prst="rect">
            <a:avLst/>
          </a:prstGeom>
          <a:noFill/>
          <a:ln cap="flat" cmpd="sng" w="19050">
            <a:solidFill>
              <a:schemeClr val="dk2"/>
            </a:solidFill>
            <a:prstDash val="solid"/>
            <a:round/>
            <a:headEnd len="sm" w="sm" type="none"/>
            <a:tailEnd len="sm" w="sm" type="none"/>
          </a:ln>
        </p:spPr>
      </p:pic>
      <p:sp>
        <p:nvSpPr>
          <p:cNvPr id="215" name="Google Shape;215;p33"/>
          <p:cNvSpPr txBox="1"/>
          <p:nvPr>
            <p:ph type="title"/>
          </p:nvPr>
        </p:nvSpPr>
        <p:spPr>
          <a:xfrm>
            <a:off x="5263775" y="140975"/>
            <a:ext cx="3876600" cy="1487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500">
                <a:solidFill>
                  <a:schemeClr val="accent5"/>
                </a:solidFill>
              </a:rPr>
              <a:t>Completing Course Selection Sheet</a:t>
            </a:r>
            <a:r>
              <a:rPr lang="en" sz="3500"/>
              <a:t> </a:t>
            </a:r>
            <a:endParaRPr sz="3500"/>
          </a:p>
        </p:txBody>
      </p:sp>
      <p:cxnSp>
        <p:nvCxnSpPr>
          <p:cNvPr id="216" name="Google Shape;216;p33"/>
          <p:cNvCxnSpPr/>
          <p:nvPr/>
        </p:nvCxnSpPr>
        <p:spPr>
          <a:xfrm>
            <a:off x="5324500" y="1945775"/>
            <a:ext cx="3771900" cy="7200"/>
          </a:xfrm>
          <a:prstGeom prst="straightConnector1">
            <a:avLst/>
          </a:prstGeom>
          <a:noFill/>
          <a:ln cap="flat" cmpd="sng" w="76200">
            <a:solidFill>
              <a:srgbClr val="FFFFFF"/>
            </a:solidFill>
            <a:prstDash val="solid"/>
            <a:round/>
            <a:headEnd len="med" w="med" type="none"/>
            <a:tailEnd len="med" w="med" type="none"/>
          </a:ln>
        </p:spPr>
      </p:cxnSp>
      <p:sp>
        <p:nvSpPr>
          <p:cNvPr id="217" name="Google Shape;217;p33"/>
          <p:cNvSpPr txBox="1"/>
          <p:nvPr/>
        </p:nvSpPr>
        <p:spPr>
          <a:xfrm>
            <a:off x="4980775" y="1188600"/>
            <a:ext cx="233400" cy="12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218" name="Google Shape;218;p33"/>
          <p:cNvSpPr txBox="1"/>
          <p:nvPr/>
        </p:nvSpPr>
        <p:spPr>
          <a:xfrm>
            <a:off x="5191175" y="2048650"/>
            <a:ext cx="3876600" cy="27321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accent5"/>
              </a:buClr>
              <a:buSzPts val="1400"/>
              <a:buFont typeface="Proxima Nova"/>
              <a:buChar char="★"/>
            </a:pPr>
            <a:r>
              <a:rPr lang="en">
                <a:solidFill>
                  <a:schemeClr val="accent5"/>
                </a:solidFill>
                <a:latin typeface="Proxima Nova"/>
                <a:ea typeface="Proxima Nova"/>
                <a:cs typeface="Proxima Nova"/>
                <a:sym typeface="Proxima Nova"/>
              </a:rPr>
              <a:t>Legal first and last name</a:t>
            </a:r>
            <a:endParaRPr>
              <a:solidFill>
                <a:schemeClr val="accent5"/>
              </a:solidFill>
              <a:latin typeface="Proxima Nova"/>
              <a:ea typeface="Proxima Nova"/>
              <a:cs typeface="Proxima Nova"/>
              <a:sym typeface="Proxima Nova"/>
            </a:endParaRPr>
          </a:p>
          <a:p>
            <a:pPr indent="-317500" lvl="0" marL="457200" rtl="0" algn="l">
              <a:lnSpc>
                <a:spcPct val="115000"/>
              </a:lnSpc>
              <a:spcBef>
                <a:spcPts val="0"/>
              </a:spcBef>
              <a:spcAft>
                <a:spcPts val="0"/>
              </a:spcAft>
              <a:buClr>
                <a:schemeClr val="accent5"/>
              </a:buClr>
              <a:buSzPts val="1400"/>
              <a:buFont typeface="Proxima Nova"/>
              <a:buChar char="★"/>
            </a:pPr>
            <a:r>
              <a:rPr lang="en">
                <a:solidFill>
                  <a:schemeClr val="accent5"/>
                </a:solidFill>
                <a:latin typeface="Proxima Nova"/>
                <a:ea typeface="Proxima Nova"/>
                <a:cs typeface="Proxima Nova"/>
                <a:sym typeface="Proxima Nova"/>
              </a:rPr>
              <a:t>Circle level of core classes (Aca, KAP, KAP/GT)</a:t>
            </a:r>
            <a:endParaRPr>
              <a:solidFill>
                <a:schemeClr val="accent5"/>
              </a:solidFill>
              <a:latin typeface="Proxima Nova"/>
              <a:ea typeface="Proxima Nova"/>
              <a:cs typeface="Proxima Nova"/>
              <a:sym typeface="Proxima Nova"/>
            </a:endParaRPr>
          </a:p>
          <a:p>
            <a:pPr indent="-317500" lvl="0" marL="457200" rtl="0" algn="l">
              <a:lnSpc>
                <a:spcPct val="138000"/>
              </a:lnSpc>
              <a:spcBef>
                <a:spcPts val="0"/>
              </a:spcBef>
              <a:spcAft>
                <a:spcPts val="0"/>
              </a:spcAft>
              <a:buClr>
                <a:schemeClr val="accent5"/>
              </a:buClr>
              <a:buSzPts val="1400"/>
              <a:buFont typeface="Proxima Nova"/>
              <a:buChar char="★"/>
            </a:pPr>
            <a:r>
              <a:rPr lang="en">
                <a:solidFill>
                  <a:schemeClr val="accent5"/>
                </a:solidFill>
                <a:latin typeface="Proxima Nova"/>
                <a:ea typeface="Proxima Nova"/>
                <a:cs typeface="Proxima Nova"/>
                <a:sym typeface="Proxima Nova"/>
              </a:rPr>
              <a:t>LIST 4 ELECTIVES COURSE CHOICES IN ORDER OF PREFERENCE  </a:t>
            </a:r>
            <a:endParaRPr>
              <a:solidFill>
                <a:schemeClr val="accent5"/>
              </a:solidFill>
              <a:latin typeface="Proxima Nova"/>
              <a:ea typeface="Proxima Nova"/>
              <a:cs typeface="Proxima Nova"/>
              <a:sym typeface="Proxima Nova"/>
            </a:endParaRPr>
          </a:p>
          <a:p>
            <a:pPr indent="-317500" lvl="0" marL="457200" rtl="0" algn="l">
              <a:lnSpc>
                <a:spcPct val="115000"/>
              </a:lnSpc>
              <a:spcBef>
                <a:spcPts val="0"/>
              </a:spcBef>
              <a:spcAft>
                <a:spcPts val="0"/>
              </a:spcAft>
              <a:buClr>
                <a:schemeClr val="accent5"/>
              </a:buClr>
              <a:buSzPts val="1400"/>
              <a:buFont typeface="Proxima Nova"/>
              <a:buChar char="★"/>
            </a:pPr>
            <a:r>
              <a:rPr lang="en">
                <a:solidFill>
                  <a:schemeClr val="accent5"/>
                </a:solidFill>
                <a:latin typeface="Proxima Nova"/>
                <a:ea typeface="Proxima Nova"/>
                <a:cs typeface="Proxima Nova"/>
                <a:sym typeface="Proxima Nova"/>
              </a:rPr>
              <a:t>Parent &amp; student signature needed</a:t>
            </a:r>
            <a:endParaRPr>
              <a:solidFill>
                <a:schemeClr val="accent5"/>
              </a:solidFill>
              <a:latin typeface="Proxima Nova"/>
              <a:ea typeface="Proxima Nova"/>
              <a:cs typeface="Proxima Nova"/>
              <a:sym typeface="Proxima Nova"/>
            </a:endParaRPr>
          </a:p>
          <a:p>
            <a:pPr indent="-317500" lvl="0" marL="457200" rtl="0" algn="l">
              <a:lnSpc>
                <a:spcPct val="115000"/>
              </a:lnSpc>
              <a:spcBef>
                <a:spcPts val="0"/>
              </a:spcBef>
              <a:spcAft>
                <a:spcPts val="0"/>
              </a:spcAft>
              <a:buClr>
                <a:schemeClr val="accent5"/>
              </a:buClr>
              <a:buSzPts val="1400"/>
              <a:buFont typeface="Proxima Nova"/>
              <a:buChar char="★"/>
            </a:pPr>
            <a:r>
              <a:rPr lang="en">
                <a:solidFill>
                  <a:schemeClr val="accent5"/>
                </a:solidFill>
                <a:latin typeface="Proxima Nova"/>
                <a:ea typeface="Proxima Nova"/>
                <a:cs typeface="Proxima Nova"/>
                <a:sym typeface="Proxima Nova"/>
              </a:rPr>
              <a:t>Parent &amp; student must also read the back of the course selection sheet </a:t>
            </a:r>
            <a:endParaRPr>
              <a:solidFill>
                <a:schemeClr val="accent5"/>
              </a:solidFill>
              <a:latin typeface="Proxima Nova"/>
              <a:ea typeface="Proxima Nova"/>
              <a:cs typeface="Proxima Nova"/>
              <a:sym typeface="Proxima Nova"/>
            </a:endParaRPr>
          </a:p>
          <a:p>
            <a:pPr indent="-317500" lvl="0" marL="457200" rtl="0" algn="l">
              <a:lnSpc>
                <a:spcPct val="115000"/>
              </a:lnSpc>
              <a:spcBef>
                <a:spcPts val="0"/>
              </a:spcBef>
              <a:spcAft>
                <a:spcPts val="0"/>
              </a:spcAft>
              <a:buClr>
                <a:schemeClr val="accent5"/>
              </a:buClr>
              <a:buSzPts val="1400"/>
              <a:buFont typeface="Proxima Nova"/>
              <a:buChar char="★"/>
            </a:pPr>
            <a:r>
              <a:rPr b="1" lang="en" u="sng">
                <a:solidFill>
                  <a:schemeClr val="accent5"/>
                </a:solidFill>
                <a:latin typeface="Proxima Nova"/>
                <a:ea typeface="Proxima Nova"/>
                <a:cs typeface="Proxima Nova"/>
                <a:sym typeface="Proxima Nova"/>
              </a:rPr>
              <a:t>ENTER COURSES IN SCHOOLINKS!!!</a:t>
            </a:r>
            <a:endParaRPr b="1" u="sng">
              <a:solidFill>
                <a:schemeClr val="accent5"/>
              </a:solidFill>
              <a:latin typeface="Proxima Nova"/>
              <a:ea typeface="Proxima Nova"/>
              <a:cs typeface="Proxima Nova"/>
              <a:sym typeface="Proxima Nova"/>
            </a:endParaRPr>
          </a:p>
          <a:p>
            <a:pPr indent="-317500" lvl="0" marL="457200" rtl="0" algn="l">
              <a:lnSpc>
                <a:spcPct val="115000"/>
              </a:lnSpc>
              <a:spcBef>
                <a:spcPts val="0"/>
              </a:spcBef>
              <a:spcAft>
                <a:spcPts val="0"/>
              </a:spcAft>
              <a:buClr>
                <a:schemeClr val="accent5"/>
              </a:buClr>
              <a:buSzPts val="1400"/>
              <a:buFont typeface="Proxima Nova"/>
              <a:buChar char="★"/>
            </a:pPr>
            <a:r>
              <a:rPr lang="en">
                <a:solidFill>
                  <a:schemeClr val="accent5"/>
                </a:solidFill>
                <a:latin typeface="Proxima Nova"/>
                <a:ea typeface="Proxima Nova"/>
                <a:cs typeface="Proxima Nova"/>
                <a:sym typeface="Proxima Nova"/>
              </a:rPr>
              <a:t>Return course selection worksheet to your </a:t>
            </a:r>
            <a:r>
              <a:rPr b="1" lang="en" u="sng">
                <a:solidFill>
                  <a:schemeClr val="accent5"/>
                </a:solidFill>
                <a:latin typeface="Proxima Nova"/>
                <a:ea typeface="Proxima Nova"/>
                <a:cs typeface="Proxima Nova"/>
                <a:sym typeface="Proxima Nova"/>
              </a:rPr>
              <a:t>RLA Teacher</a:t>
            </a:r>
            <a:r>
              <a:rPr lang="en" u="sng">
                <a:solidFill>
                  <a:schemeClr val="accent5"/>
                </a:solidFill>
                <a:latin typeface="Proxima Nova"/>
                <a:ea typeface="Proxima Nova"/>
                <a:cs typeface="Proxima Nova"/>
                <a:sym typeface="Proxima Nova"/>
              </a:rPr>
              <a:t> by </a:t>
            </a:r>
            <a:r>
              <a:rPr b="1" lang="en" u="sng">
                <a:solidFill>
                  <a:schemeClr val="accent5"/>
                </a:solidFill>
                <a:latin typeface="Proxima Nova"/>
                <a:ea typeface="Proxima Nova"/>
                <a:cs typeface="Proxima Nova"/>
                <a:sym typeface="Proxima Nova"/>
              </a:rPr>
              <a:t>February 1st</a:t>
            </a:r>
            <a:r>
              <a:rPr lang="en" u="sng">
                <a:solidFill>
                  <a:schemeClr val="accent5"/>
                </a:solidFill>
                <a:latin typeface="Proxima Nova"/>
                <a:ea typeface="Proxima Nova"/>
                <a:cs typeface="Proxima Nova"/>
                <a:sym typeface="Proxima Nova"/>
              </a:rPr>
              <a:t>.</a:t>
            </a:r>
            <a:endParaRPr b="1" u="sng">
              <a:solidFill>
                <a:schemeClr val="accent5"/>
              </a:solidFill>
              <a:latin typeface="Proxima Nova"/>
              <a:ea typeface="Proxima Nova"/>
              <a:cs typeface="Proxima Nova"/>
              <a:sym typeface="Proxima Nova"/>
            </a:endParaRPr>
          </a:p>
        </p:txBody>
      </p:sp>
      <p:sp>
        <p:nvSpPr>
          <p:cNvPr id="219" name="Google Shape;219;p33"/>
          <p:cNvSpPr txBox="1"/>
          <p:nvPr/>
        </p:nvSpPr>
        <p:spPr>
          <a:xfrm>
            <a:off x="265925" y="3546675"/>
            <a:ext cx="1931400" cy="18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rgbClr val="1C3AA9"/>
                </a:solidFill>
                <a:latin typeface="Proxima Nova"/>
                <a:ea typeface="Proxima Nova"/>
                <a:cs typeface="Proxima Nova"/>
                <a:sym typeface="Proxima Nova"/>
              </a:rPr>
              <a:t>J999 LeadWorthy</a:t>
            </a:r>
            <a:endParaRPr b="1" sz="1300">
              <a:solidFill>
                <a:srgbClr val="1C3AA9"/>
              </a:solidFill>
              <a:latin typeface="Proxima Nova"/>
              <a:ea typeface="Proxima Nova"/>
              <a:cs typeface="Proxima Nova"/>
              <a:sym typeface="Proxima Nova"/>
            </a:endParaRPr>
          </a:p>
        </p:txBody>
      </p:sp>
      <p:sp>
        <p:nvSpPr>
          <p:cNvPr id="220" name="Google Shape;220;p33"/>
          <p:cNvSpPr txBox="1"/>
          <p:nvPr/>
        </p:nvSpPr>
        <p:spPr>
          <a:xfrm>
            <a:off x="265925" y="3328416"/>
            <a:ext cx="1931400" cy="18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rgbClr val="1C3AA9"/>
                </a:solidFill>
                <a:latin typeface="Proxima Nova"/>
                <a:ea typeface="Proxima Nova"/>
                <a:cs typeface="Proxima Nova"/>
                <a:sym typeface="Proxima Nova"/>
              </a:rPr>
              <a:t>J0072 Career Launch</a:t>
            </a:r>
            <a:endParaRPr b="1" sz="1300">
              <a:solidFill>
                <a:srgbClr val="1C3AA9"/>
              </a:solidFill>
              <a:latin typeface="Proxima Nova"/>
              <a:ea typeface="Proxima Nova"/>
              <a:cs typeface="Proxima Nova"/>
              <a:sym typeface="Proxima Nova"/>
            </a:endParaRPr>
          </a:p>
        </p:txBody>
      </p:sp>
      <p:sp>
        <p:nvSpPr>
          <p:cNvPr id="221" name="Google Shape;221;p33"/>
          <p:cNvSpPr txBox="1"/>
          <p:nvPr/>
        </p:nvSpPr>
        <p:spPr>
          <a:xfrm>
            <a:off x="265925" y="3108960"/>
            <a:ext cx="2157300" cy="18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rgbClr val="1C3AA9"/>
                </a:solidFill>
                <a:latin typeface="Proxima Nova"/>
                <a:ea typeface="Proxima Nova"/>
                <a:cs typeface="Proxima Nova"/>
                <a:sym typeface="Proxima Nova"/>
              </a:rPr>
              <a:t>J8601 Bus. Info Mgt</a:t>
            </a:r>
            <a:endParaRPr b="1" sz="1300">
              <a:solidFill>
                <a:srgbClr val="1C3AA9"/>
              </a:solidFill>
              <a:latin typeface="Proxima Nova"/>
              <a:ea typeface="Proxima Nova"/>
              <a:cs typeface="Proxima Nova"/>
              <a:sym typeface="Proxima Nova"/>
            </a:endParaRPr>
          </a:p>
        </p:txBody>
      </p:sp>
      <p:sp>
        <p:nvSpPr>
          <p:cNvPr id="222" name="Google Shape;222;p33"/>
          <p:cNvSpPr txBox="1"/>
          <p:nvPr/>
        </p:nvSpPr>
        <p:spPr>
          <a:xfrm>
            <a:off x="168825" y="4569650"/>
            <a:ext cx="2041800" cy="18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1C3AA9"/>
                </a:solidFill>
                <a:latin typeface="Lobster"/>
                <a:ea typeface="Lobster"/>
                <a:cs typeface="Lobster"/>
                <a:sym typeface="Lobster"/>
              </a:rPr>
              <a:t>Evan Brown              1/30/2024</a:t>
            </a:r>
            <a:endParaRPr sz="1200">
              <a:solidFill>
                <a:srgbClr val="1C3AA9"/>
              </a:solidFill>
              <a:latin typeface="Lobster"/>
              <a:ea typeface="Lobster"/>
              <a:cs typeface="Lobster"/>
              <a:sym typeface="Lobster"/>
            </a:endParaRPr>
          </a:p>
        </p:txBody>
      </p:sp>
      <p:sp>
        <p:nvSpPr>
          <p:cNvPr id="223" name="Google Shape;223;p33"/>
          <p:cNvSpPr txBox="1"/>
          <p:nvPr/>
        </p:nvSpPr>
        <p:spPr>
          <a:xfrm>
            <a:off x="2683600" y="4569650"/>
            <a:ext cx="2376900" cy="18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1C3AA9"/>
                </a:solidFill>
                <a:latin typeface="Lobster"/>
                <a:ea typeface="Lobster"/>
                <a:cs typeface="Lobster"/>
                <a:sym typeface="Lobster"/>
              </a:rPr>
              <a:t>Eva Brown                   </a:t>
            </a:r>
            <a:r>
              <a:rPr lang="en" sz="1200">
                <a:solidFill>
                  <a:schemeClr val="accent5"/>
                </a:solidFill>
                <a:latin typeface="Lobster"/>
                <a:ea typeface="Lobster"/>
                <a:cs typeface="Lobster"/>
                <a:sym typeface="Lobster"/>
              </a:rPr>
              <a:t>1/30/2024</a:t>
            </a:r>
            <a:endParaRPr sz="1200">
              <a:solidFill>
                <a:schemeClr val="accent5"/>
              </a:solidFill>
              <a:latin typeface="Lobster"/>
              <a:ea typeface="Lobster"/>
              <a:cs typeface="Lobster"/>
              <a:sym typeface="Lobster"/>
            </a:endParaRPr>
          </a:p>
          <a:p>
            <a:pPr indent="0" lvl="0" marL="0" rtl="0" algn="l">
              <a:spcBef>
                <a:spcPts val="0"/>
              </a:spcBef>
              <a:spcAft>
                <a:spcPts val="0"/>
              </a:spcAft>
              <a:buNone/>
            </a:pPr>
            <a:r>
              <a:t/>
            </a:r>
            <a:endParaRPr sz="1200">
              <a:solidFill>
                <a:srgbClr val="1C3AA9"/>
              </a:solidFill>
              <a:latin typeface="Lobster"/>
              <a:ea typeface="Lobster"/>
              <a:cs typeface="Lobster"/>
              <a:sym typeface="Lobster"/>
            </a:endParaRPr>
          </a:p>
        </p:txBody>
      </p:sp>
      <p:sp>
        <p:nvSpPr>
          <p:cNvPr id="224" name="Google Shape;224;p33"/>
          <p:cNvSpPr/>
          <p:nvPr/>
        </p:nvSpPr>
        <p:spPr>
          <a:xfrm>
            <a:off x="109725" y="438912"/>
            <a:ext cx="909900" cy="120300"/>
          </a:xfrm>
          <a:prstGeom prst="ellipse">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225" name="Google Shape;225;p33"/>
          <p:cNvSpPr/>
          <p:nvPr/>
        </p:nvSpPr>
        <p:spPr>
          <a:xfrm>
            <a:off x="109726" y="896100"/>
            <a:ext cx="840600" cy="120300"/>
          </a:xfrm>
          <a:prstGeom prst="ellipse">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chemeClr val="accent5"/>
              </a:solidFill>
            </a:endParaRPr>
          </a:p>
        </p:txBody>
      </p:sp>
      <p:sp>
        <p:nvSpPr>
          <p:cNvPr id="226" name="Google Shape;226;p33"/>
          <p:cNvSpPr/>
          <p:nvPr/>
        </p:nvSpPr>
        <p:spPr>
          <a:xfrm>
            <a:off x="134425" y="1194225"/>
            <a:ext cx="755400" cy="120300"/>
          </a:xfrm>
          <a:prstGeom prst="ellipse">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33"/>
          <p:cNvSpPr/>
          <p:nvPr/>
        </p:nvSpPr>
        <p:spPr>
          <a:xfrm>
            <a:off x="109725" y="1692700"/>
            <a:ext cx="1111800" cy="169800"/>
          </a:xfrm>
          <a:prstGeom prst="ellipse">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sp>
        <p:nvSpPr>
          <p:cNvPr id="228" name="Google Shape;228;p33"/>
          <p:cNvSpPr/>
          <p:nvPr/>
        </p:nvSpPr>
        <p:spPr>
          <a:xfrm>
            <a:off x="168825" y="2366725"/>
            <a:ext cx="791700" cy="120300"/>
          </a:xfrm>
          <a:prstGeom prst="ellipse">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33"/>
          <p:cNvSpPr txBox="1"/>
          <p:nvPr/>
        </p:nvSpPr>
        <p:spPr>
          <a:xfrm>
            <a:off x="265925" y="2907792"/>
            <a:ext cx="2697900" cy="16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rgbClr val="1C3AA9"/>
                </a:solidFill>
                <a:latin typeface="Proxima Nova"/>
                <a:ea typeface="Proxima Nova"/>
                <a:cs typeface="Proxima Nova"/>
                <a:sym typeface="Proxima Nova"/>
              </a:rPr>
              <a:t>J8043 Prin of Manu</a:t>
            </a:r>
            <a:endParaRPr b="1" sz="1300">
              <a:solidFill>
                <a:srgbClr val="1C3AA9"/>
              </a:solidFill>
              <a:latin typeface="Proxima Nova"/>
              <a:ea typeface="Proxima Nova"/>
              <a:cs typeface="Proxima Nova"/>
              <a:sym typeface="Proxima Nova"/>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4"/>
          <p:cNvSpPr txBox="1"/>
          <p:nvPr>
            <p:ph type="title"/>
          </p:nvPr>
        </p:nvSpPr>
        <p:spPr>
          <a:xfrm>
            <a:off x="287775" y="981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chemeClr val="accent5"/>
                </a:solidFill>
              </a:rPr>
              <a:t>After today...</a:t>
            </a:r>
            <a:endParaRPr sz="3600">
              <a:solidFill>
                <a:schemeClr val="accent5"/>
              </a:solidFill>
            </a:endParaRPr>
          </a:p>
        </p:txBody>
      </p:sp>
      <p:sp>
        <p:nvSpPr>
          <p:cNvPr id="235" name="Google Shape;235;p34"/>
          <p:cNvSpPr txBox="1"/>
          <p:nvPr>
            <p:ph idx="1" type="body"/>
          </p:nvPr>
        </p:nvSpPr>
        <p:spPr>
          <a:xfrm>
            <a:off x="311700" y="884125"/>
            <a:ext cx="8520600" cy="4097100"/>
          </a:xfrm>
          <a:prstGeom prst="rect">
            <a:avLst/>
          </a:prstGeom>
        </p:spPr>
        <p:txBody>
          <a:bodyPr anchorCtr="0" anchor="t" bIns="91425" lIns="91425" spcFirstLastPara="1" rIns="91425" wrap="square" tIns="91425">
            <a:noAutofit/>
          </a:bodyPr>
          <a:lstStyle/>
          <a:p>
            <a:pPr indent="-342900" lvl="0" marL="457200" rtl="0" algn="l">
              <a:lnSpc>
                <a:spcPct val="138000"/>
              </a:lnSpc>
              <a:spcBef>
                <a:spcPts val="0"/>
              </a:spcBef>
              <a:spcAft>
                <a:spcPts val="0"/>
              </a:spcAft>
              <a:buClr>
                <a:srgbClr val="1C3AA9"/>
              </a:buClr>
              <a:buSzPts val="1800"/>
              <a:buChar char="●"/>
            </a:pPr>
            <a:r>
              <a:rPr lang="en">
                <a:solidFill>
                  <a:srgbClr val="1C3AA9"/>
                </a:solidFill>
              </a:rPr>
              <a:t>Turn in Course Selection Worksheet to your RLA Teacher by Feb 1st.</a:t>
            </a:r>
            <a:endParaRPr>
              <a:solidFill>
                <a:srgbClr val="1C3AA9"/>
              </a:solidFill>
            </a:endParaRPr>
          </a:p>
          <a:p>
            <a:pPr indent="-342900" lvl="0" marL="457200" rtl="0" algn="l">
              <a:lnSpc>
                <a:spcPct val="138000"/>
              </a:lnSpc>
              <a:spcBef>
                <a:spcPts val="0"/>
              </a:spcBef>
              <a:spcAft>
                <a:spcPts val="0"/>
              </a:spcAft>
              <a:buClr>
                <a:srgbClr val="1C3AA9"/>
              </a:buClr>
              <a:buSzPts val="1800"/>
              <a:buChar char="●"/>
            </a:pPr>
            <a:r>
              <a:rPr lang="en">
                <a:solidFill>
                  <a:srgbClr val="1C3AA9"/>
                </a:solidFill>
              </a:rPr>
              <a:t>One-on-One with Counselor will be February 5th - 9th in all RLA classes.</a:t>
            </a:r>
            <a:endParaRPr>
              <a:solidFill>
                <a:srgbClr val="1C3AA9"/>
              </a:solidFill>
            </a:endParaRPr>
          </a:p>
          <a:p>
            <a:pPr indent="-342900" lvl="0" marL="457200" rtl="0" algn="l">
              <a:lnSpc>
                <a:spcPct val="138000"/>
              </a:lnSpc>
              <a:spcBef>
                <a:spcPts val="0"/>
              </a:spcBef>
              <a:spcAft>
                <a:spcPts val="0"/>
              </a:spcAft>
              <a:buClr>
                <a:srgbClr val="1C3AA9"/>
              </a:buClr>
              <a:buSzPts val="1800"/>
              <a:buChar char="●"/>
            </a:pPr>
            <a:r>
              <a:rPr lang="en">
                <a:solidFill>
                  <a:srgbClr val="1C3AA9"/>
                </a:solidFill>
              </a:rPr>
              <a:t>Course Verification Letters will be in SchooLinks and all corrections will be submitted through comments in SchooLinks</a:t>
            </a:r>
            <a:endParaRPr sz="1900">
              <a:solidFill>
                <a:srgbClr val="1C3AA9"/>
              </a:solidFill>
            </a:endParaRPr>
          </a:p>
          <a:p>
            <a:pPr indent="0" lvl="0" marL="0" rtl="0" algn="ctr">
              <a:lnSpc>
                <a:spcPct val="138000"/>
              </a:lnSpc>
              <a:spcBef>
                <a:spcPts val="1600"/>
              </a:spcBef>
              <a:spcAft>
                <a:spcPts val="0"/>
              </a:spcAft>
              <a:buClr>
                <a:srgbClr val="000000"/>
              </a:buClr>
              <a:buSzPts val="1100"/>
              <a:buFont typeface="Arial"/>
              <a:buNone/>
            </a:pPr>
            <a:r>
              <a:rPr b="1" lang="en">
                <a:solidFill>
                  <a:srgbClr val="1C3AA9"/>
                </a:solidFill>
                <a:highlight>
                  <a:schemeClr val="lt1"/>
                </a:highlight>
              </a:rPr>
              <a:t>THIS IS NOT A SCHEDULE!!!  </a:t>
            </a:r>
            <a:endParaRPr b="1">
              <a:solidFill>
                <a:srgbClr val="1C3AA9"/>
              </a:solidFill>
              <a:highlight>
                <a:schemeClr val="lt1"/>
              </a:highlight>
            </a:endParaRPr>
          </a:p>
          <a:p>
            <a:pPr indent="0" lvl="0" marL="0" rtl="0" algn="l">
              <a:lnSpc>
                <a:spcPct val="138000"/>
              </a:lnSpc>
              <a:spcBef>
                <a:spcPts val="1600"/>
              </a:spcBef>
              <a:spcAft>
                <a:spcPts val="0"/>
              </a:spcAft>
              <a:buClr>
                <a:srgbClr val="000000"/>
              </a:buClr>
              <a:buSzPts val="1100"/>
              <a:buFont typeface="Arial"/>
              <a:buNone/>
            </a:pPr>
            <a:r>
              <a:rPr b="1" lang="en" u="sng">
                <a:solidFill>
                  <a:srgbClr val="1C3AA9"/>
                </a:solidFill>
              </a:rPr>
              <a:t>Follow instructions</a:t>
            </a:r>
            <a:r>
              <a:rPr b="1" lang="en">
                <a:solidFill>
                  <a:srgbClr val="1C3AA9"/>
                </a:solidFill>
              </a:rPr>
              <a:t> for how to make changes on the course verification sheet.</a:t>
            </a:r>
            <a:endParaRPr b="1">
              <a:solidFill>
                <a:srgbClr val="1C3AA9"/>
              </a:solidFill>
            </a:endParaRPr>
          </a:p>
          <a:p>
            <a:pPr indent="0" lvl="0" marL="0" rtl="0" algn="ctr">
              <a:spcBef>
                <a:spcPts val="1600"/>
              </a:spcBef>
              <a:spcAft>
                <a:spcPts val="0"/>
              </a:spcAft>
              <a:buNone/>
            </a:pPr>
            <a:r>
              <a:rPr b="1" lang="en" sz="1400">
                <a:solidFill>
                  <a:srgbClr val="FF0000"/>
                </a:solidFill>
                <a:latin typeface="Arial"/>
                <a:ea typeface="Arial"/>
                <a:cs typeface="Arial"/>
                <a:sym typeface="Arial"/>
              </a:rPr>
              <a:t>Course Selection Timeline: Will be on the Counselors’ Page online, Science, &amp; RLA Canvas pages. </a:t>
            </a:r>
            <a:endParaRPr b="1" sz="1400">
              <a:solidFill>
                <a:srgbClr val="FF0000"/>
              </a:solidFill>
              <a:latin typeface="Arial"/>
              <a:ea typeface="Arial"/>
              <a:cs typeface="Arial"/>
              <a:sym typeface="Arial"/>
            </a:endParaRPr>
          </a:p>
          <a:p>
            <a:pPr indent="0" lvl="0" marL="0" rtl="0" algn="ctr">
              <a:spcBef>
                <a:spcPts val="0"/>
              </a:spcBef>
              <a:spcAft>
                <a:spcPts val="0"/>
              </a:spcAft>
              <a:buNone/>
            </a:pPr>
            <a:r>
              <a:t/>
            </a:r>
            <a:endParaRPr b="1" sz="1400">
              <a:solidFill>
                <a:srgbClr val="FF0000"/>
              </a:solidFill>
              <a:latin typeface="Arial"/>
              <a:ea typeface="Arial"/>
              <a:cs typeface="Arial"/>
              <a:sym typeface="Arial"/>
            </a:endParaRPr>
          </a:p>
          <a:p>
            <a:pPr indent="0" lvl="0" marL="0" rtl="0" algn="ctr">
              <a:spcBef>
                <a:spcPts val="0"/>
              </a:spcBef>
              <a:spcAft>
                <a:spcPts val="0"/>
              </a:spcAft>
              <a:buNone/>
            </a:pPr>
            <a:r>
              <a:rPr b="1" lang="en" sz="1400">
                <a:solidFill>
                  <a:srgbClr val="FF0000"/>
                </a:solidFill>
                <a:latin typeface="Arial"/>
                <a:ea typeface="Arial"/>
                <a:cs typeface="Arial"/>
                <a:sym typeface="Arial"/>
              </a:rPr>
              <a:t>All links are listed on timeline. </a:t>
            </a:r>
            <a:endParaRPr sz="1400">
              <a:solidFill>
                <a:srgbClr val="FF0000"/>
              </a:solidFill>
              <a:latin typeface="Arial"/>
              <a:ea typeface="Arial"/>
              <a:cs typeface="Arial"/>
              <a:sym typeface="Arial"/>
            </a:endParaRPr>
          </a:p>
          <a:p>
            <a:pPr indent="0" lvl="0" marL="0" rtl="0" algn="l">
              <a:spcBef>
                <a:spcPts val="0"/>
              </a:spcBef>
              <a:spcAft>
                <a:spcPts val="1600"/>
              </a:spcAft>
              <a:buNone/>
            </a:pPr>
            <a:br>
              <a:rPr b="1" lang="en">
                <a:solidFill>
                  <a:srgbClr val="980000"/>
                </a:solidFill>
              </a:rPr>
            </a:br>
            <a:endParaRPr b="1">
              <a:solidFill>
                <a:srgbClr val="980000"/>
              </a:solidFill>
            </a:endParaRPr>
          </a:p>
        </p:txBody>
      </p:sp>
      <p:cxnSp>
        <p:nvCxnSpPr>
          <p:cNvPr id="236" name="Google Shape;236;p34"/>
          <p:cNvCxnSpPr/>
          <p:nvPr/>
        </p:nvCxnSpPr>
        <p:spPr>
          <a:xfrm>
            <a:off x="311700" y="731725"/>
            <a:ext cx="8235000" cy="47100"/>
          </a:xfrm>
          <a:prstGeom prst="straightConnector1">
            <a:avLst/>
          </a:prstGeom>
          <a:noFill/>
          <a:ln cap="flat" cmpd="sng" w="76200">
            <a:solidFill>
              <a:srgbClr val="FFFFFF"/>
            </a:solidFill>
            <a:prstDash val="solid"/>
            <a:round/>
            <a:headEnd len="med" w="med" type="none"/>
            <a:tailEnd len="med" w="med"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pic>
        <p:nvPicPr>
          <p:cNvPr id="74" name="Google Shape;74;p15"/>
          <p:cNvPicPr preferRelativeResize="0"/>
          <p:nvPr/>
        </p:nvPicPr>
        <p:blipFill>
          <a:blip r:embed="rId3">
            <a:alphaModFix/>
          </a:blip>
          <a:stretch>
            <a:fillRect/>
          </a:stretch>
        </p:blipFill>
        <p:spPr>
          <a:xfrm>
            <a:off x="498025" y="866213"/>
            <a:ext cx="2566556" cy="3510501"/>
          </a:xfrm>
          <a:prstGeom prst="rect">
            <a:avLst/>
          </a:prstGeom>
          <a:noFill/>
          <a:ln cap="flat" cmpd="sng" w="19050">
            <a:solidFill>
              <a:schemeClr val="dk2"/>
            </a:solidFill>
            <a:prstDash val="solid"/>
            <a:round/>
            <a:headEnd len="sm" w="sm" type="none"/>
            <a:tailEnd len="sm" w="sm" type="none"/>
          </a:ln>
        </p:spPr>
      </p:pic>
      <p:sp>
        <p:nvSpPr>
          <p:cNvPr id="75" name="Google Shape;75;p15"/>
          <p:cNvSpPr txBox="1"/>
          <p:nvPr>
            <p:ph type="title"/>
          </p:nvPr>
        </p:nvSpPr>
        <p:spPr>
          <a:xfrm>
            <a:off x="311700" y="834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chemeClr val="accent5"/>
                </a:solidFill>
              </a:rPr>
              <a:t>Course Selection Materials</a:t>
            </a:r>
            <a:endParaRPr sz="3600">
              <a:solidFill>
                <a:schemeClr val="accent5"/>
              </a:solidFill>
            </a:endParaRPr>
          </a:p>
        </p:txBody>
      </p:sp>
      <p:sp>
        <p:nvSpPr>
          <p:cNvPr id="76" name="Google Shape;76;p15"/>
          <p:cNvSpPr txBox="1"/>
          <p:nvPr>
            <p:ph idx="1" type="body"/>
          </p:nvPr>
        </p:nvSpPr>
        <p:spPr>
          <a:xfrm>
            <a:off x="50" y="4673950"/>
            <a:ext cx="9144000" cy="35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1C4587"/>
                </a:solidFill>
              </a:rPr>
              <a:t>*Available on MPJH </a:t>
            </a:r>
            <a:r>
              <a:rPr b="1" lang="en">
                <a:solidFill>
                  <a:srgbClr val="1C4587"/>
                </a:solidFill>
              </a:rPr>
              <a:t>Counselors</a:t>
            </a:r>
            <a:r>
              <a:rPr b="1" lang="en">
                <a:solidFill>
                  <a:srgbClr val="1C4587"/>
                </a:solidFill>
              </a:rPr>
              <a:t> Website, Science &amp; ELAR Canvas Page</a:t>
            </a:r>
            <a:br>
              <a:rPr b="1" lang="en">
                <a:solidFill>
                  <a:srgbClr val="1C4587"/>
                </a:solidFill>
              </a:rPr>
            </a:br>
            <a:endParaRPr b="1">
              <a:solidFill>
                <a:srgbClr val="1C4587"/>
              </a:solidFill>
            </a:endParaRPr>
          </a:p>
          <a:p>
            <a:pPr indent="0" lvl="0" marL="0" rtl="0" algn="ctr">
              <a:spcBef>
                <a:spcPts val="1600"/>
              </a:spcBef>
              <a:spcAft>
                <a:spcPts val="0"/>
              </a:spcAft>
              <a:buNone/>
            </a:pPr>
            <a:r>
              <a:t/>
            </a:r>
            <a:endParaRPr b="1">
              <a:solidFill>
                <a:srgbClr val="1C4587"/>
              </a:solidFill>
            </a:endParaRPr>
          </a:p>
          <a:p>
            <a:pPr indent="0" lvl="0" marL="0" rtl="0" algn="ctr">
              <a:spcBef>
                <a:spcPts val="1600"/>
              </a:spcBef>
              <a:spcAft>
                <a:spcPts val="0"/>
              </a:spcAft>
              <a:buNone/>
            </a:pPr>
            <a:r>
              <a:t/>
            </a:r>
            <a:endParaRPr b="1">
              <a:solidFill>
                <a:srgbClr val="1C4587"/>
              </a:solidFill>
            </a:endParaRPr>
          </a:p>
          <a:p>
            <a:pPr indent="0" lvl="0" marL="0" rtl="0" algn="ctr">
              <a:spcBef>
                <a:spcPts val="1600"/>
              </a:spcBef>
              <a:spcAft>
                <a:spcPts val="0"/>
              </a:spcAft>
              <a:buNone/>
            </a:pPr>
            <a:r>
              <a:t/>
            </a:r>
            <a:endParaRPr b="1">
              <a:solidFill>
                <a:srgbClr val="1C4587"/>
              </a:solidFill>
            </a:endParaRPr>
          </a:p>
          <a:p>
            <a:pPr indent="0" lvl="0" marL="0" rtl="0" algn="ctr">
              <a:spcBef>
                <a:spcPts val="1600"/>
              </a:spcBef>
              <a:spcAft>
                <a:spcPts val="0"/>
              </a:spcAft>
              <a:buNone/>
            </a:pPr>
            <a:r>
              <a:t/>
            </a:r>
            <a:endParaRPr b="1">
              <a:solidFill>
                <a:srgbClr val="1C4587"/>
              </a:solidFill>
            </a:endParaRPr>
          </a:p>
          <a:p>
            <a:pPr indent="0" lvl="0" marL="0" rtl="0" algn="ctr">
              <a:spcBef>
                <a:spcPts val="1600"/>
              </a:spcBef>
              <a:spcAft>
                <a:spcPts val="0"/>
              </a:spcAft>
              <a:buNone/>
            </a:pPr>
            <a:r>
              <a:t/>
            </a:r>
            <a:endParaRPr b="1">
              <a:solidFill>
                <a:srgbClr val="1C4587"/>
              </a:solidFill>
            </a:endParaRPr>
          </a:p>
          <a:p>
            <a:pPr indent="0" lvl="0" marL="0" rtl="0" algn="ctr">
              <a:spcBef>
                <a:spcPts val="1600"/>
              </a:spcBef>
              <a:spcAft>
                <a:spcPts val="1600"/>
              </a:spcAft>
              <a:buNone/>
            </a:pPr>
            <a:r>
              <a:t/>
            </a:r>
            <a:endParaRPr b="1">
              <a:solidFill>
                <a:srgbClr val="1C4587"/>
              </a:solidFill>
            </a:endParaRPr>
          </a:p>
        </p:txBody>
      </p:sp>
      <p:sp>
        <p:nvSpPr>
          <p:cNvPr id="77" name="Google Shape;77;p15"/>
          <p:cNvSpPr txBox="1"/>
          <p:nvPr/>
        </p:nvSpPr>
        <p:spPr>
          <a:xfrm>
            <a:off x="100" y="4340200"/>
            <a:ext cx="9144000" cy="48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1C3AA9"/>
                </a:solidFill>
                <a:latin typeface="Proxima Nova"/>
                <a:ea typeface="Proxima Nova"/>
                <a:cs typeface="Proxima Nova"/>
                <a:sym typeface="Proxima Nova"/>
              </a:rPr>
              <a:t>You will enter courses in SchooLink </a:t>
            </a:r>
            <a:r>
              <a:rPr b="1" lang="en" sz="1800">
                <a:solidFill>
                  <a:srgbClr val="1C3AA9"/>
                </a:solidFill>
                <a:latin typeface="Proxima Nova"/>
                <a:ea typeface="Proxima Nova"/>
                <a:cs typeface="Proxima Nova"/>
                <a:sym typeface="Proxima Nova"/>
              </a:rPr>
              <a:t>again</a:t>
            </a:r>
            <a:r>
              <a:rPr b="1" lang="en" sz="1800">
                <a:solidFill>
                  <a:srgbClr val="1C3AA9"/>
                </a:solidFill>
                <a:latin typeface="Proxima Nova"/>
                <a:ea typeface="Proxima Nova"/>
                <a:cs typeface="Proxima Nova"/>
                <a:sym typeface="Proxima Nova"/>
              </a:rPr>
              <a:t> this year.</a:t>
            </a:r>
            <a:endParaRPr b="1" sz="1800">
              <a:solidFill>
                <a:srgbClr val="1C3AA9"/>
              </a:solidFill>
              <a:latin typeface="Proxima Nova"/>
              <a:ea typeface="Proxima Nova"/>
              <a:cs typeface="Proxima Nova"/>
              <a:sym typeface="Proxima Nova"/>
            </a:endParaRPr>
          </a:p>
        </p:txBody>
      </p:sp>
      <p:pic>
        <p:nvPicPr>
          <p:cNvPr id="78" name="Google Shape;78;p15"/>
          <p:cNvPicPr preferRelativeResize="0"/>
          <p:nvPr/>
        </p:nvPicPr>
        <p:blipFill>
          <a:blip r:embed="rId4">
            <a:alphaModFix/>
          </a:blip>
          <a:stretch>
            <a:fillRect/>
          </a:stretch>
        </p:blipFill>
        <p:spPr>
          <a:xfrm>
            <a:off x="5107315" y="866224"/>
            <a:ext cx="3576985" cy="3392500"/>
          </a:xfrm>
          <a:prstGeom prst="rect">
            <a:avLst/>
          </a:prstGeom>
          <a:noFill/>
          <a:ln>
            <a:noFill/>
          </a:ln>
        </p:spPr>
      </p:pic>
      <p:cxnSp>
        <p:nvCxnSpPr>
          <p:cNvPr id="79" name="Google Shape;79;p15"/>
          <p:cNvCxnSpPr/>
          <p:nvPr/>
        </p:nvCxnSpPr>
        <p:spPr>
          <a:xfrm>
            <a:off x="3382425" y="2579450"/>
            <a:ext cx="1596900" cy="300"/>
          </a:xfrm>
          <a:prstGeom prst="straightConnector1">
            <a:avLst/>
          </a:prstGeom>
          <a:noFill/>
          <a:ln cap="flat" cmpd="sng" w="114300">
            <a:solidFill>
              <a:srgbClr val="00FF00"/>
            </a:solidFill>
            <a:prstDash val="solid"/>
            <a:round/>
            <a:headEnd len="med" w="med" type="none"/>
            <a:tailEnd len="med" w="med" type="triangle"/>
          </a:ln>
        </p:spPr>
      </p:cxnSp>
      <p:sp>
        <p:nvSpPr>
          <p:cNvPr id="80" name="Google Shape;80;p15"/>
          <p:cNvSpPr txBox="1"/>
          <p:nvPr/>
        </p:nvSpPr>
        <p:spPr>
          <a:xfrm>
            <a:off x="5999925" y="1306725"/>
            <a:ext cx="2617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u="sng">
                <a:solidFill>
                  <a:schemeClr val="hlink"/>
                </a:solidFill>
                <a:latin typeface="Proxima Nova"/>
                <a:ea typeface="Proxima Nova"/>
                <a:cs typeface="Proxima Nova"/>
                <a:sym typeface="Proxima Nova"/>
                <a:hlinkClick r:id="rId5"/>
              </a:rPr>
              <a:t>SchooLink Directions Video.mp4</a:t>
            </a:r>
            <a:r>
              <a:rPr lang="en" sz="1100">
                <a:latin typeface="Proxima Nova"/>
                <a:ea typeface="Proxima Nova"/>
                <a:cs typeface="Proxima Nova"/>
                <a:sym typeface="Proxima Nova"/>
              </a:rPr>
              <a:t> </a:t>
            </a:r>
            <a:endParaRPr sz="1100">
              <a:latin typeface="Proxima Nova"/>
              <a:ea typeface="Proxima Nova"/>
              <a:cs typeface="Proxima Nova"/>
              <a:sym typeface="Proxima Nova"/>
            </a:endParaRPr>
          </a:p>
        </p:txBody>
      </p:sp>
      <p:sp>
        <p:nvSpPr>
          <p:cNvPr id="81" name="Google Shape;81;p15"/>
          <p:cNvSpPr txBox="1"/>
          <p:nvPr/>
        </p:nvSpPr>
        <p:spPr>
          <a:xfrm>
            <a:off x="3242425" y="1066338"/>
            <a:ext cx="1627500" cy="1231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700">
                <a:solidFill>
                  <a:srgbClr val="FF0000"/>
                </a:solidFill>
                <a:latin typeface="Proxima Nova"/>
                <a:ea typeface="Proxima Nova"/>
                <a:cs typeface="Proxima Nova"/>
                <a:sym typeface="Proxima Nova"/>
              </a:rPr>
              <a:t>Click Link and Watch SchooLinks Video</a:t>
            </a:r>
            <a:endParaRPr b="1" sz="1700">
              <a:solidFill>
                <a:srgbClr val="FF0000"/>
              </a:solidFill>
              <a:latin typeface="Proxima Nova"/>
              <a:ea typeface="Proxima Nova"/>
              <a:cs typeface="Proxima Nova"/>
              <a:sym typeface="Proxima Nova"/>
            </a:endParaRPr>
          </a:p>
        </p:txBody>
      </p:sp>
      <p:cxnSp>
        <p:nvCxnSpPr>
          <p:cNvPr id="82" name="Google Shape;82;p15"/>
          <p:cNvCxnSpPr/>
          <p:nvPr/>
        </p:nvCxnSpPr>
        <p:spPr>
          <a:xfrm>
            <a:off x="449300" y="737650"/>
            <a:ext cx="8235000" cy="47100"/>
          </a:xfrm>
          <a:prstGeom prst="straightConnector1">
            <a:avLst/>
          </a:prstGeom>
          <a:noFill/>
          <a:ln cap="flat" cmpd="sng" w="76200">
            <a:solidFill>
              <a:srgbClr val="FFFFFF"/>
            </a:solidFill>
            <a:prstDash val="solid"/>
            <a:round/>
            <a:headEnd len="med" w="med" type="none"/>
            <a:tailEnd len="med" w="med"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pic>
        <p:nvPicPr>
          <p:cNvPr id="87" name="Google Shape;87;p16"/>
          <p:cNvPicPr preferRelativeResize="0"/>
          <p:nvPr/>
        </p:nvPicPr>
        <p:blipFill>
          <a:blip r:embed="rId3">
            <a:alphaModFix/>
          </a:blip>
          <a:stretch>
            <a:fillRect/>
          </a:stretch>
        </p:blipFill>
        <p:spPr>
          <a:xfrm>
            <a:off x="2015225" y="122225"/>
            <a:ext cx="4742054" cy="48386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17"/>
          <p:cNvPicPr preferRelativeResize="0"/>
          <p:nvPr/>
        </p:nvPicPr>
        <p:blipFill>
          <a:blip r:embed="rId3">
            <a:alphaModFix/>
          </a:blip>
          <a:stretch>
            <a:fillRect/>
          </a:stretch>
        </p:blipFill>
        <p:spPr>
          <a:xfrm>
            <a:off x="1585350" y="122225"/>
            <a:ext cx="5591035" cy="4838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id="97" name="Google Shape;97;p18"/>
          <p:cNvPicPr preferRelativeResize="0"/>
          <p:nvPr/>
        </p:nvPicPr>
        <p:blipFill>
          <a:blip r:embed="rId3">
            <a:alphaModFix/>
          </a:blip>
          <a:stretch>
            <a:fillRect/>
          </a:stretch>
        </p:blipFill>
        <p:spPr>
          <a:xfrm>
            <a:off x="2761875" y="152400"/>
            <a:ext cx="3880910" cy="48386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id="102" name="Google Shape;102;p19"/>
          <p:cNvPicPr preferRelativeResize="0"/>
          <p:nvPr/>
        </p:nvPicPr>
        <p:blipFill>
          <a:blip r:embed="rId3">
            <a:alphaModFix/>
          </a:blip>
          <a:stretch>
            <a:fillRect/>
          </a:stretch>
        </p:blipFill>
        <p:spPr>
          <a:xfrm>
            <a:off x="152400" y="152400"/>
            <a:ext cx="8839200" cy="419792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p20"/>
          <p:cNvPicPr preferRelativeResize="0"/>
          <p:nvPr/>
        </p:nvPicPr>
        <p:blipFill>
          <a:blip r:embed="rId3">
            <a:alphaModFix/>
          </a:blip>
          <a:stretch>
            <a:fillRect/>
          </a:stretch>
        </p:blipFill>
        <p:spPr>
          <a:xfrm>
            <a:off x="876400" y="122250"/>
            <a:ext cx="6906725" cy="3795176"/>
          </a:xfrm>
          <a:prstGeom prst="rect">
            <a:avLst/>
          </a:prstGeom>
          <a:noFill/>
          <a:ln>
            <a:noFill/>
          </a:ln>
        </p:spPr>
      </p:pic>
      <p:pic>
        <p:nvPicPr>
          <p:cNvPr id="108" name="Google Shape;108;p20"/>
          <p:cNvPicPr preferRelativeResize="0"/>
          <p:nvPr/>
        </p:nvPicPr>
        <p:blipFill>
          <a:blip r:embed="rId4">
            <a:alphaModFix/>
          </a:blip>
          <a:stretch>
            <a:fillRect/>
          </a:stretch>
        </p:blipFill>
        <p:spPr>
          <a:xfrm>
            <a:off x="876400" y="3880575"/>
            <a:ext cx="3451001" cy="1205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id="113" name="Google Shape;113;p21"/>
          <p:cNvPicPr preferRelativeResize="0"/>
          <p:nvPr/>
        </p:nvPicPr>
        <p:blipFill>
          <a:blip r:embed="rId3">
            <a:alphaModFix/>
          </a:blip>
          <a:stretch>
            <a:fillRect/>
          </a:stretch>
        </p:blipFill>
        <p:spPr>
          <a:xfrm>
            <a:off x="966900" y="152400"/>
            <a:ext cx="7114988" cy="48387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